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</p:sldMasterIdLst>
  <p:notesMasterIdLst>
    <p:notesMasterId r:id="rId72"/>
  </p:notesMasterIdLst>
  <p:sldIdLst>
    <p:sldId id="338" r:id="rId2"/>
    <p:sldId id="257" r:id="rId3"/>
    <p:sldId id="353" r:id="rId4"/>
    <p:sldId id="337" r:id="rId5"/>
    <p:sldId id="258" r:id="rId6"/>
    <p:sldId id="259" r:id="rId7"/>
    <p:sldId id="260" r:id="rId8"/>
    <p:sldId id="315" r:id="rId9"/>
    <p:sldId id="261" r:id="rId10"/>
    <p:sldId id="262" r:id="rId11"/>
    <p:sldId id="336" r:id="rId12"/>
    <p:sldId id="263" r:id="rId13"/>
    <p:sldId id="264" r:id="rId14"/>
    <p:sldId id="265" r:id="rId15"/>
    <p:sldId id="330" r:id="rId16"/>
    <p:sldId id="326" r:id="rId17"/>
    <p:sldId id="354" r:id="rId18"/>
    <p:sldId id="310" r:id="rId19"/>
    <p:sldId id="311" r:id="rId20"/>
    <p:sldId id="266" r:id="rId21"/>
    <p:sldId id="267" r:id="rId22"/>
    <p:sldId id="268" r:id="rId23"/>
    <p:sldId id="348" r:id="rId24"/>
    <p:sldId id="269" r:id="rId25"/>
    <p:sldId id="270" r:id="rId26"/>
    <p:sldId id="271" r:id="rId27"/>
    <p:sldId id="272" r:id="rId28"/>
    <p:sldId id="314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2" r:id="rId37"/>
    <p:sldId id="343" r:id="rId38"/>
    <p:sldId id="350" r:id="rId39"/>
    <p:sldId id="352" r:id="rId40"/>
    <p:sldId id="341" r:id="rId41"/>
    <p:sldId id="342" r:id="rId42"/>
    <p:sldId id="327" r:id="rId43"/>
    <p:sldId id="316" r:id="rId44"/>
    <p:sldId id="332" r:id="rId45"/>
    <p:sldId id="335" r:id="rId46"/>
    <p:sldId id="346" r:id="rId47"/>
    <p:sldId id="347" r:id="rId48"/>
    <p:sldId id="283" r:id="rId49"/>
    <p:sldId id="284" r:id="rId50"/>
    <p:sldId id="285" r:id="rId51"/>
    <p:sldId id="286" r:id="rId52"/>
    <p:sldId id="287" r:id="rId53"/>
    <p:sldId id="288" r:id="rId54"/>
    <p:sldId id="289" r:id="rId55"/>
    <p:sldId id="290" r:id="rId56"/>
    <p:sldId id="291" r:id="rId57"/>
    <p:sldId id="292" r:id="rId58"/>
    <p:sldId id="304" r:id="rId59"/>
    <p:sldId id="313" r:id="rId60"/>
    <p:sldId id="334" r:id="rId61"/>
    <p:sldId id="345" r:id="rId62"/>
    <p:sldId id="355" r:id="rId63"/>
    <p:sldId id="318" r:id="rId64"/>
    <p:sldId id="320" r:id="rId65"/>
    <p:sldId id="321" r:id="rId66"/>
    <p:sldId id="322" r:id="rId67"/>
    <p:sldId id="323" r:id="rId68"/>
    <p:sldId id="339" r:id="rId69"/>
    <p:sldId id="340" r:id="rId70"/>
    <p:sldId id="302" r:id="rId71"/>
  </p:sldIdLst>
  <p:sldSz cx="9144000" cy="6858000" type="screen4x3"/>
  <p:notesSz cx="6888163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DE67981-C926-4AC7-AA08-ACFD1CD1FBA1}" styleName="Normal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40000" cmpd="sng">
              <a:solidFill>
                <a:schemeClr val="accent1"/>
              </a:solidFill>
            </a:ln>
          </a:left>
          <a:right>
            <a:ln w="40000" cmpd="sng">
              <a:solidFill>
                <a:schemeClr val="accent1"/>
              </a:solidFill>
            </a:ln>
          </a:right>
          <a:top>
            <a:ln w="40000" cmpd="sng">
              <a:solidFill>
                <a:schemeClr val="accent1"/>
              </a:solidFill>
            </a:ln>
          </a:top>
          <a:bottom>
            <a:ln w="400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5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5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>
          <a:shade val="80000"/>
        </a:schemeClr>
      </a:tcTxStyle>
      <a:tcStyle>
        <a:tcBdr>
          <a:bottom>
            <a:ln w="35400" cmpd="sng">
              <a:solidFill>
                <a:schemeClr val="accent1">
                  <a:shade val="80000"/>
                </a:schemeClr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61" autoAdjust="0"/>
  </p:normalViewPr>
  <p:slideViewPr>
    <p:cSldViewPr>
      <p:cViewPr varScale="1">
        <p:scale>
          <a:sx n="116" d="100"/>
          <a:sy n="116" d="100"/>
        </p:scale>
        <p:origin x="1464" y="96"/>
      </p:cViewPr>
      <p:guideLst>
        <p:guide orient="horz" pos="215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69725CD2-2EC7-4569-BDFA-D220950E7E6E}" type="datetime1">
              <a:rPr lang="ko-KR" altLang="en-US"/>
              <a:pPr lvl="0">
                <a:defRPr/>
              </a:pPr>
              <a:t>2024-03-25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60913"/>
            <a:ext cx="5510213" cy="45100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346CF005-3581-49F3-9D81-A96C95529225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346CF005-3581-49F3-9D81-A96C95529225}" type="slidenum">
              <a:rPr lang="ko-KR" altLang="en-US" smtClean="0"/>
              <a:pPr lvl="0">
                <a:defRPr/>
              </a:pPr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346CF005-3581-49F3-9D81-A96C95529225}" type="slidenum">
              <a:rPr lang="ko-KR" altLang="en-US" smtClean="0"/>
              <a:pPr lvl="0">
                <a:defRPr/>
              </a:pPr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6090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4"/>
          <p:cNvSpPr txBox="1">
            <a:spLocks noChangeArrowheads="1"/>
          </p:cNvSpPr>
          <p:nvPr userDrawn="1"/>
        </p:nvSpPr>
        <p:spPr bwMode="auto">
          <a:xfrm>
            <a:off x="1830388" y="471488"/>
            <a:ext cx="34559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ko-KR" altLang="en-US" sz="2800" b="1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순 서</a:t>
            </a:r>
            <a:r>
              <a:rPr lang="ko-KR" altLang="en-US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5" name="Object 28"/>
          <p:cNvGraphicFramePr>
            <a:graphicFrameLocks noChangeAspect="1"/>
          </p:cNvGraphicFramePr>
          <p:nvPr userDrawn="1"/>
        </p:nvGraphicFramePr>
        <p:xfrm>
          <a:off x="34925" y="2382838"/>
          <a:ext cx="9070975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" name="Image" r:id="rId3" imgW="9142857" imgH="1622342" progId="">
                  <p:embed/>
                </p:oleObj>
              </mc:Choice>
              <mc:Fallback>
                <p:oleObj name="Image" r:id="rId3" imgW="9142857" imgH="1622342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380"/>
                      <a:stretch>
                        <a:fillRect/>
                      </a:stretch>
                    </p:blipFill>
                    <p:spPr bwMode="auto">
                      <a:xfrm>
                        <a:off x="34925" y="2382838"/>
                        <a:ext cx="9070975" cy="183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9"/>
          <p:cNvSpPr>
            <a:spLocks noChangeArrowheads="1"/>
          </p:cNvSpPr>
          <p:nvPr userDrawn="1"/>
        </p:nvSpPr>
        <p:spPr bwMode="gray">
          <a:xfrm>
            <a:off x="34925" y="4292600"/>
            <a:ext cx="9074150" cy="2520950"/>
          </a:xfrm>
          <a:prstGeom prst="rect">
            <a:avLst/>
          </a:prstGeom>
          <a:solidFill>
            <a:srgbClr val="CACA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000000"/>
              </a:solidFill>
            </a:endParaRPr>
          </a:p>
        </p:txBody>
      </p:sp>
      <p:sp>
        <p:nvSpPr>
          <p:cNvPr id="7" name="Rectangle 31"/>
          <p:cNvSpPr>
            <a:spLocks noChangeArrowheads="1"/>
          </p:cNvSpPr>
          <p:nvPr userDrawn="1"/>
        </p:nvSpPr>
        <p:spPr bwMode="gray">
          <a:xfrm>
            <a:off x="34925" y="44450"/>
            <a:ext cx="9074150" cy="2282825"/>
          </a:xfrm>
          <a:prstGeom prst="rect">
            <a:avLst/>
          </a:prstGeom>
          <a:gradFill rotWithShape="0">
            <a:gsLst>
              <a:gs pos="0">
                <a:srgbClr val="1D528D"/>
              </a:gs>
              <a:gs pos="100000">
                <a:srgbClr val="0D264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000000"/>
              </a:solidFill>
            </a:endParaRP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B8B8A-01D8-4EC1-A3C9-DE8FEE66994D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04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48627-9A62-4837-9FC7-AD1980958875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738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18837-CF31-49B2-9790-71896F19784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865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531F5-DBB9-4E95-8910-2AF8CD3DBC90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82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98056-BDDB-426B-A58C-0A99640BA6D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384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D6DCD-5B32-4725-9A07-2D74FF9F02F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27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23833-19A1-4A5D-86D0-7E7CE2C9DCF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440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B1BF7-B838-4B7B-BA00-D77BD91F5735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0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92E1D-BC67-407E-BE67-F1F09E42291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78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B79971-E2BA-4FC4-BF4E-1DFB728133A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318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AC54E-2740-43CB-A8A6-BB9452B0ED3E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931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AD6ECC1-C1D2-4CDD-B767-B2322E9A4A9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AA3064-5989-410F-A0D7-1A58B5D84401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  <p:grpSp>
        <p:nvGrpSpPr>
          <p:cNvPr id="1031" name="Group 7"/>
          <p:cNvGrpSpPr>
            <a:grpSpLocks/>
          </p:cNvGrpSpPr>
          <p:nvPr userDrawn="1"/>
        </p:nvGrpSpPr>
        <p:grpSpPr bwMode="auto">
          <a:xfrm>
            <a:off x="-17463" y="-4763"/>
            <a:ext cx="9159876" cy="1187451"/>
            <a:chOff x="-8" y="0"/>
            <a:chExt cx="5770" cy="748"/>
          </a:xfrm>
        </p:grpSpPr>
        <p:sp>
          <p:nvSpPr>
            <p:cNvPr id="1037" name="Rectangle 8"/>
            <p:cNvSpPr>
              <a:spLocks noChangeArrowheads="1"/>
            </p:cNvSpPr>
            <p:nvPr/>
          </p:nvSpPr>
          <p:spPr bwMode="gray">
            <a:xfrm>
              <a:off x="0" y="0"/>
              <a:ext cx="5760" cy="152"/>
            </a:xfrm>
            <a:prstGeom prst="rect">
              <a:avLst/>
            </a:prstGeom>
            <a:gradFill rotWithShape="0">
              <a:gsLst>
                <a:gs pos="0">
                  <a:srgbClr val="1D528D"/>
                </a:gs>
                <a:gs pos="100000">
                  <a:srgbClr val="0D264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grpSp>
          <p:nvGrpSpPr>
            <p:cNvPr id="1038" name="Group 9"/>
            <p:cNvGrpSpPr>
              <a:grpSpLocks/>
            </p:cNvGrpSpPr>
            <p:nvPr/>
          </p:nvGrpSpPr>
          <p:grpSpPr bwMode="auto">
            <a:xfrm>
              <a:off x="-8" y="164"/>
              <a:ext cx="5768" cy="584"/>
              <a:chOff x="0" y="144"/>
              <a:chExt cx="5760" cy="584"/>
            </a:xfrm>
          </p:grpSpPr>
          <p:grpSp>
            <p:nvGrpSpPr>
              <p:cNvPr id="1043" name="Group 10"/>
              <p:cNvGrpSpPr>
                <a:grpSpLocks/>
              </p:cNvGrpSpPr>
              <p:nvPr/>
            </p:nvGrpSpPr>
            <p:grpSpPr bwMode="auto">
              <a:xfrm>
                <a:off x="0" y="144"/>
                <a:ext cx="5760" cy="296"/>
                <a:chOff x="0" y="144"/>
                <a:chExt cx="5760" cy="296"/>
              </a:xfrm>
            </p:grpSpPr>
            <p:sp>
              <p:nvSpPr>
                <p:cNvPr id="1047" name="Rectangle 11"/>
                <p:cNvSpPr>
                  <a:spLocks noChangeArrowheads="1"/>
                </p:cNvSpPr>
                <p:nvPr/>
              </p:nvSpPr>
              <p:spPr bwMode="gray">
                <a:xfrm>
                  <a:off x="0" y="144"/>
                  <a:ext cx="5760" cy="152"/>
                </a:xfrm>
                <a:prstGeom prst="rect">
                  <a:avLst/>
                </a:prstGeom>
                <a:gradFill rotWithShape="0">
                  <a:gsLst>
                    <a:gs pos="0">
                      <a:srgbClr val="1D528D"/>
                    </a:gs>
                    <a:gs pos="100000">
                      <a:srgbClr val="0D264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ko-KR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8" name="Rectangle 12"/>
                <p:cNvSpPr>
                  <a:spLocks noChangeArrowheads="1"/>
                </p:cNvSpPr>
                <p:nvPr/>
              </p:nvSpPr>
              <p:spPr bwMode="gray">
                <a:xfrm>
                  <a:off x="0" y="288"/>
                  <a:ext cx="5760" cy="152"/>
                </a:xfrm>
                <a:prstGeom prst="rect">
                  <a:avLst/>
                </a:prstGeom>
                <a:gradFill rotWithShape="0">
                  <a:gsLst>
                    <a:gs pos="0">
                      <a:srgbClr val="1D528D"/>
                    </a:gs>
                    <a:gs pos="100000">
                      <a:srgbClr val="0D264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ko-KR" alt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044" name="Group 13"/>
              <p:cNvGrpSpPr>
                <a:grpSpLocks/>
              </p:cNvGrpSpPr>
              <p:nvPr/>
            </p:nvGrpSpPr>
            <p:grpSpPr bwMode="auto">
              <a:xfrm>
                <a:off x="0" y="432"/>
                <a:ext cx="5760" cy="296"/>
                <a:chOff x="0" y="144"/>
                <a:chExt cx="5760" cy="296"/>
              </a:xfrm>
            </p:grpSpPr>
            <p:sp>
              <p:nvSpPr>
                <p:cNvPr id="1045" name="Rectangle 14"/>
                <p:cNvSpPr>
                  <a:spLocks noChangeArrowheads="1"/>
                </p:cNvSpPr>
                <p:nvPr/>
              </p:nvSpPr>
              <p:spPr bwMode="gray">
                <a:xfrm>
                  <a:off x="0" y="144"/>
                  <a:ext cx="5760" cy="152"/>
                </a:xfrm>
                <a:prstGeom prst="rect">
                  <a:avLst/>
                </a:prstGeom>
                <a:gradFill rotWithShape="0">
                  <a:gsLst>
                    <a:gs pos="0">
                      <a:srgbClr val="1D528D"/>
                    </a:gs>
                    <a:gs pos="100000">
                      <a:srgbClr val="0D264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ko-KR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6" name="Rectangle 15"/>
                <p:cNvSpPr>
                  <a:spLocks noChangeArrowheads="1"/>
                </p:cNvSpPr>
                <p:nvPr/>
              </p:nvSpPr>
              <p:spPr bwMode="gray">
                <a:xfrm>
                  <a:off x="0" y="288"/>
                  <a:ext cx="5760" cy="152"/>
                </a:xfrm>
                <a:prstGeom prst="rect">
                  <a:avLst/>
                </a:prstGeom>
                <a:gradFill rotWithShape="0">
                  <a:gsLst>
                    <a:gs pos="0">
                      <a:srgbClr val="1D528D"/>
                    </a:gs>
                    <a:gs pos="100000">
                      <a:srgbClr val="0D264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ko-KR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039" name="Freeform 16"/>
            <p:cNvSpPr>
              <a:spLocks/>
            </p:cNvSpPr>
            <p:nvPr/>
          </p:nvSpPr>
          <p:spPr bwMode="gray">
            <a:xfrm flipH="1" flipV="1">
              <a:off x="2265" y="180"/>
              <a:ext cx="3497" cy="204"/>
            </a:xfrm>
            <a:custGeom>
              <a:avLst/>
              <a:gdLst>
                <a:gd name="T0" fmla="*/ 45 w 1497"/>
                <a:gd name="T1" fmla="*/ 590 h 590"/>
                <a:gd name="T2" fmla="*/ 1497 w 1497"/>
                <a:gd name="T3" fmla="*/ 590 h 590"/>
                <a:gd name="T4" fmla="*/ 0 w 1497"/>
                <a:gd name="T5" fmla="*/ 0 h 590"/>
                <a:gd name="T6" fmla="*/ 0 w 1497"/>
                <a:gd name="T7" fmla="*/ 590 h 59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solidFill>
              <a:srgbClr val="0F2C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1040" name="Freeform 17"/>
            <p:cNvSpPr>
              <a:spLocks/>
            </p:cNvSpPr>
            <p:nvPr/>
          </p:nvSpPr>
          <p:spPr bwMode="gray">
            <a:xfrm>
              <a:off x="-1" y="467"/>
              <a:ext cx="3702" cy="281"/>
            </a:xfrm>
            <a:custGeom>
              <a:avLst/>
              <a:gdLst>
                <a:gd name="T0" fmla="*/ 45 w 1497"/>
                <a:gd name="T1" fmla="*/ 590 h 590"/>
                <a:gd name="T2" fmla="*/ 1497 w 1497"/>
                <a:gd name="T3" fmla="*/ 590 h 590"/>
                <a:gd name="T4" fmla="*/ 0 w 1497"/>
                <a:gd name="T5" fmla="*/ 0 h 590"/>
                <a:gd name="T6" fmla="*/ 0 w 1497"/>
                <a:gd name="T7" fmla="*/ 590 h 59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solidFill>
              <a:srgbClr val="004D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pic>
          <p:nvPicPr>
            <p:cNvPr id="1041" name="Picture 18" descr="Untitled-1 copy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58" y="241"/>
              <a:ext cx="454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19" descr="Untitled-1 copy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12" y="482"/>
              <a:ext cx="226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32" name="Group 20"/>
          <p:cNvGrpSpPr>
            <a:grpSpLocks/>
          </p:cNvGrpSpPr>
          <p:nvPr userDrawn="1"/>
        </p:nvGrpSpPr>
        <p:grpSpPr bwMode="auto">
          <a:xfrm>
            <a:off x="-4763" y="6484938"/>
            <a:ext cx="9144001" cy="384175"/>
            <a:chOff x="0" y="4088"/>
            <a:chExt cx="5760" cy="242"/>
          </a:xfrm>
        </p:grpSpPr>
        <p:sp>
          <p:nvSpPr>
            <p:cNvPr id="1035" name="Rectangle 21"/>
            <p:cNvSpPr>
              <a:spLocks noChangeArrowheads="1"/>
            </p:cNvSpPr>
            <p:nvPr/>
          </p:nvSpPr>
          <p:spPr bwMode="gray">
            <a:xfrm rot="10800000">
              <a:off x="0" y="4098"/>
              <a:ext cx="5760" cy="232"/>
            </a:xfrm>
            <a:prstGeom prst="rect">
              <a:avLst/>
            </a:prstGeom>
            <a:gradFill rotWithShape="1">
              <a:gsLst>
                <a:gs pos="0">
                  <a:srgbClr val="5C5C5C"/>
                </a:gs>
                <a:gs pos="100000">
                  <a:srgbClr val="DBDBDB">
                    <a:alpha val="53998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1036" name="Rectangle 22"/>
            <p:cNvSpPr>
              <a:spLocks noChangeArrowheads="1"/>
            </p:cNvSpPr>
            <p:nvPr/>
          </p:nvSpPr>
          <p:spPr bwMode="gray">
            <a:xfrm rot="10800000">
              <a:off x="0" y="4088"/>
              <a:ext cx="5760" cy="232"/>
            </a:xfrm>
            <a:prstGeom prst="rect">
              <a:avLst/>
            </a:prstGeom>
            <a:gradFill rotWithShape="1">
              <a:gsLst>
                <a:gs pos="0">
                  <a:srgbClr val="1D528D"/>
                </a:gs>
                <a:gs pos="100000">
                  <a:srgbClr val="00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34" name="Text Box 26"/>
          <p:cNvSpPr txBox="1">
            <a:spLocks noChangeArrowheads="1"/>
          </p:cNvSpPr>
          <p:nvPr userDrawn="1"/>
        </p:nvSpPr>
        <p:spPr bwMode="auto">
          <a:xfrm>
            <a:off x="1547813" y="404813"/>
            <a:ext cx="66246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ko-KR" altLang="ko-KR">
              <a:solidFill>
                <a:srgbClr val="000000"/>
              </a:solidFill>
            </a:endParaRPr>
          </a:p>
        </p:txBody>
      </p:sp>
      <p:pic>
        <p:nvPicPr>
          <p:cNvPr id="25" name="Picture 14" descr="http://www.painterssupply.co.uk/acatalog/insuladd%20logo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6" y="6415654"/>
            <a:ext cx="686034" cy="43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/>
          <p:cNvPicPr>
            <a:picLocks noChangeAspect="1" noChangeArrowheads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" t="69011" r="43588" b="22701"/>
          <a:stretch/>
        </p:blipFill>
        <p:spPr bwMode="auto">
          <a:xfrm>
            <a:off x="6855562" y="6423274"/>
            <a:ext cx="2283578" cy="431630"/>
          </a:xfrm>
          <a:prstGeom prst="rect">
            <a:avLst/>
          </a:prstGeom>
          <a:noFill/>
          <a:ln>
            <a:noFill/>
          </a:ln>
          <a:effectLst>
            <a:prstShdw prst="shdw17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49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michaelp.org/photos/kennedy_space_center/front_of_space_shuttle_explorer_mock_up.jpg" TargetMode="External"/><Relationship Id="rId7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http://news.uns.purdue.edu/UNS/images/rainbowthin.jpeg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http://news.uns.purdue.edu/UNS/images/rainbowthin.jpe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http://news.uns.purdue.edu/UNS/images/rainbowthin.jpeg" TargetMode="Externa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://news.uns.purdue.edu/UNS/images/rainbowthin.jpe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hyperlink" Target="http://www.insuladd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8100" y="1196975"/>
            <a:ext cx="914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Insuladd</a:t>
            </a:r>
            <a:r>
              <a:rPr kumimoji="1" lang="en-US" altLang="ko-KR" sz="40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[</a:t>
            </a:r>
            <a:r>
              <a:rPr kumimoji="1" lang="ko-KR" altLang="en-US" sz="4000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인슐래드</a:t>
            </a:r>
            <a:r>
              <a:rPr kumimoji="1" lang="en-US" altLang="ko-KR" sz="40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] </a:t>
            </a:r>
            <a:r>
              <a:rPr kumimoji="1" lang="ko-KR" altLang="en-US" sz="4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단열재</a:t>
            </a:r>
            <a:endParaRPr kumimoji="1" lang="en-US" altLang="ko-KR" sz="4000" dirty="0" smtClean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(</a:t>
            </a:r>
            <a:r>
              <a:rPr kumimoji="1" lang="ko-KR" alt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단열</a:t>
            </a:r>
            <a:r>
              <a:rPr kumimoji="1" lang="en-US" altLang="ko-KR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kumimoji="1" lang="ko-KR" altLang="en-US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차열페인트</a:t>
            </a:r>
            <a:r>
              <a:rPr kumimoji="1" lang="en-US" altLang="ko-KR" sz="2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)</a:t>
            </a:r>
            <a:endParaRPr kumimoji="1" lang="ko-KR" altLang="en-US" sz="28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075" name="Group 11"/>
          <p:cNvGrpSpPr>
            <a:grpSpLocks/>
          </p:cNvGrpSpPr>
          <p:nvPr/>
        </p:nvGrpSpPr>
        <p:grpSpPr bwMode="auto">
          <a:xfrm>
            <a:off x="-4763" y="0"/>
            <a:ext cx="9148763" cy="6856413"/>
            <a:chOff x="-3" y="0"/>
            <a:chExt cx="5763" cy="4319"/>
          </a:xfrm>
        </p:grpSpPr>
        <p:sp>
          <p:nvSpPr>
            <p:cNvPr id="3080" name="AutoShape 12"/>
            <p:cNvSpPr>
              <a:spLocks noChangeArrowheads="1"/>
            </p:cNvSpPr>
            <p:nvPr/>
          </p:nvSpPr>
          <p:spPr bwMode="gray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3081" name="Freeform 13"/>
            <p:cNvSpPr>
              <a:spLocks/>
            </p:cNvSpPr>
            <p:nvPr/>
          </p:nvSpPr>
          <p:spPr bwMode="gray">
            <a:xfrm>
              <a:off x="0" y="0"/>
              <a:ext cx="288" cy="288"/>
            </a:xfrm>
            <a:custGeom>
              <a:avLst/>
              <a:gdLst>
                <a:gd name="T0" fmla="*/ 0 w 336"/>
                <a:gd name="T1" fmla="*/ 4 h 384"/>
                <a:gd name="T2" fmla="*/ 0 w 336"/>
                <a:gd name="T3" fmla="*/ 29 h 384"/>
                <a:gd name="T4" fmla="*/ 24 w 336"/>
                <a:gd name="T5" fmla="*/ 14 h 384"/>
                <a:gd name="T6" fmla="*/ 48 w 336"/>
                <a:gd name="T7" fmla="*/ 4 h 384"/>
                <a:gd name="T8" fmla="*/ 85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3082" name="Freeform 14"/>
            <p:cNvSpPr>
              <a:spLocks/>
            </p:cNvSpPr>
            <p:nvPr/>
          </p:nvSpPr>
          <p:spPr bwMode="gray">
            <a:xfrm rot="-5408600">
              <a:off x="-50" y="4030"/>
              <a:ext cx="336" cy="242"/>
            </a:xfrm>
            <a:custGeom>
              <a:avLst/>
              <a:gdLst>
                <a:gd name="T0" fmla="*/ 0 w 336"/>
                <a:gd name="T1" fmla="*/ 1 h 384"/>
                <a:gd name="T2" fmla="*/ 0 w 336"/>
                <a:gd name="T3" fmla="*/ 6 h 384"/>
                <a:gd name="T4" fmla="*/ 96 w 336"/>
                <a:gd name="T5" fmla="*/ 3 h 384"/>
                <a:gd name="T6" fmla="*/ 192 w 336"/>
                <a:gd name="T7" fmla="*/ 1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3083" name="Freeform 15"/>
            <p:cNvSpPr>
              <a:spLocks/>
            </p:cNvSpPr>
            <p:nvPr/>
          </p:nvSpPr>
          <p:spPr bwMode="gray">
            <a:xfrm rot="10769190">
              <a:off x="5519" y="4031"/>
              <a:ext cx="232" cy="287"/>
            </a:xfrm>
            <a:custGeom>
              <a:avLst/>
              <a:gdLst>
                <a:gd name="T0" fmla="*/ 0 w 336"/>
                <a:gd name="T1" fmla="*/ 3 h 384"/>
                <a:gd name="T2" fmla="*/ 0 w 336"/>
                <a:gd name="T3" fmla="*/ 28 h 384"/>
                <a:gd name="T4" fmla="*/ 3 w 336"/>
                <a:gd name="T5" fmla="*/ 14 h 384"/>
                <a:gd name="T6" fmla="*/ 7 w 336"/>
                <a:gd name="T7" fmla="*/ 3 h 384"/>
                <a:gd name="T8" fmla="*/ 12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3084" name="Freeform 16"/>
            <p:cNvSpPr>
              <a:spLocks/>
            </p:cNvSpPr>
            <p:nvPr/>
          </p:nvSpPr>
          <p:spPr bwMode="gray">
            <a:xfrm rot="5400000">
              <a:off x="5472" y="0"/>
              <a:ext cx="288" cy="288"/>
            </a:xfrm>
            <a:custGeom>
              <a:avLst/>
              <a:gdLst>
                <a:gd name="T0" fmla="*/ 0 w 336"/>
                <a:gd name="T1" fmla="*/ 4 h 384"/>
                <a:gd name="T2" fmla="*/ 0 w 336"/>
                <a:gd name="T3" fmla="*/ 29 h 384"/>
                <a:gd name="T4" fmla="*/ 24 w 336"/>
                <a:gd name="T5" fmla="*/ 14 h 384"/>
                <a:gd name="T6" fmla="*/ 48 w 336"/>
                <a:gd name="T7" fmla="*/ 4 h 384"/>
                <a:gd name="T8" fmla="*/ 85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3076" name="Picture 9" descr="10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4329587"/>
            <a:ext cx="2881312" cy="199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2" descr="문경화인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567" y="4301531"/>
            <a:ext cx="2879725" cy="199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0" descr="1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75" y="4329587"/>
            <a:ext cx="2881313" cy="199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2267744" y="2814923"/>
            <a:ext cx="7127875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경기도</a:t>
            </a:r>
            <a:r>
              <a:rPr kumimoji="1" lang="en-US" altLang="ko-K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:</a:t>
            </a:r>
            <a:r>
              <a:rPr kumimoji="1"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가금</a:t>
            </a:r>
            <a:r>
              <a:rPr kumimoji="1" lang="en-US" altLang="ko-K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(</a:t>
            </a:r>
            <a:r>
              <a:rPr kumimoji="1"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양돈</a:t>
            </a:r>
            <a:r>
              <a:rPr kumimoji="1" lang="en-US" altLang="ko-K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)</a:t>
            </a:r>
            <a:r>
              <a:rPr kumimoji="1"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 경쟁력 강화사업</a:t>
            </a:r>
            <a:endParaRPr kumimoji="1" lang="en-US" altLang="ko-K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경상북도</a:t>
            </a:r>
            <a:r>
              <a:rPr kumimoji="1" lang="en-US" altLang="ko-K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: </a:t>
            </a:r>
            <a:r>
              <a:rPr kumimoji="1" lang="ko-KR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견고딕" pitchFamily="18" charset="-127"/>
                <a:cs typeface="Arial" pitchFamily="34" charset="0"/>
              </a:rPr>
              <a:t>축사 단열지원사업 </a:t>
            </a:r>
            <a:endParaRPr kumimoji="1" lang="en-US" altLang="ko-KR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견고딕" pitchFamily="18" charset="-127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2800" b="1" dirty="0" smtClean="0">
                <a:solidFill>
                  <a:srgbClr val="BBE0E3">
                    <a:lumMod val="9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`</a:t>
            </a:r>
            <a:endParaRPr kumimoji="1" lang="en-US" altLang="ko-KR" sz="2800" b="1" dirty="0">
              <a:solidFill>
                <a:srgbClr val="BBE0E3">
                  <a:lumMod val="9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15" name="Picture 14" descr="http://www.painterssupply.co.uk/acatalog/insuladd%20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1" y="6359770"/>
            <a:ext cx="686034" cy="43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0" t="69011" r="43588" b="22701"/>
          <a:stretch/>
        </p:blipFill>
        <p:spPr bwMode="auto">
          <a:xfrm>
            <a:off x="6825082" y="6353940"/>
            <a:ext cx="2283578" cy="431630"/>
          </a:xfrm>
          <a:prstGeom prst="rect">
            <a:avLst/>
          </a:prstGeom>
          <a:noFill/>
          <a:ln>
            <a:noFill/>
          </a:ln>
          <a:effectLst>
            <a:prstShdw prst="shdw17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87215" y="4827599"/>
            <a:ext cx="2264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</a:rPr>
              <a:t>010-9355-0166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828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203575" y="404813"/>
            <a:ext cx="2527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인슐래드란</a:t>
            </a:r>
            <a:r>
              <a:rPr lang="en-US" altLang="ko-KR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?</a:t>
            </a:r>
            <a:endParaRPr lang="ko-KR" altLang="en-US" sz="320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99" name="직사각형 1"/>
          <p:cNvSpPr>
            <a:spLocks noChangeArrowheads="1"/>
          </p:cNvSpPr>
          <p:nvPr/>
        </p:nvSpPr>
        <p:spPr bwMode="auto">
          <a:xfrm>
            <a:off x="539750" y="1412875"/>
            <a:ext cx="8135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나사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(NASA, 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미국항공우주국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에서 </a:t>
            </a:r>
            <a:r>
              <a:rPr kumimoji="1"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우주왕복선 단열을 목적</a:t>
            </a:r>
            <a:r>
              <a:rPr kumimoji="1"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대기권 진입 시 약 </a:t>
            </a:r>
            <a:r>
              <a:rPr kumimoji="1"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1400</a:t>
            </a:r>
            <a:r>
              <a:rPr kumimoji="1"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도</a:t>
            </a:r>
            <a:r>
              <a:rPr kumimoji="1"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kumimoji="1"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으로 개발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한 최첨단 진공세라믹 </a:t>
            </a:r>
            <a:r>
              <a:rPr kumimoji="1" lang="ko-KR" altLang="en-US" sz="2400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초단열재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F-22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기에도 적용</a:t>
            </a:r>
          </a:p>
        </p:txBody>
      </p:sp>
      <p:pic>
        <p:nvPicPr>
          <p:cNvPr id="4100" name="Picture 14" descr="http://www.utilitysavings.co.nz/images/NASA%20Space%20program%20technolog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133850"/>
            <a:ext cx="2400300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8" descr="http://www.insuladdsc.com/wp-content/uploads/2010/12/nas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4" r="21107"/>
          <a:stretch>
            <a:fillRect/>
          </a:stretch>
        </p:blipFill>
        <p:spPr bwMode="auto">
          <a:xfrm>
            <a:off x="3419475" y="4133850"/>
            <a:ext cx="27733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직사각형 19"/>
          <p:cNvSpPr>
            <a:spLocks noChangeArrowheads="1"/>
          </p:cNvSpPr>
          <p:nvPr/>
        </p:nvSpPr>
        <p:spPr bwMode="auto">
          <a:xfrm>
            <a:off x="539750" y="2636838"/>
            <a:ext cx="81359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ko-KR" altLang="en-US" sz="240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인슐래드는 </a:t>
            </a:r>
            <a:r>
              <a:rPr kumimoji="1" lang="ko-KR" altLang="en-US" sz="240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알루미노 실리케이트</a:t>
            </a:r>
            <a:r>
              <a:rPr kumimoji="1" lang="ko-KR" altLang="en-US" sz="240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를 주성분으로 하는 세라믹의 미세한 원형 중공체 분말</a:t>
            </a:r>
          </a:p>
        </p:txBody>
      </p:sp>
      <p:pic>
        <p:nvPicPr>
          <p:cNvPr id="4103" name="Picture 20" descr="http://www.utilitysavings.co.nz/images/wwb_img1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4005263"/>
            <a:ext cx="1455738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직사각형 21"/>
          <p:cNvSpPr>
            <a:spLocks noChangeArrowheads="1"/>
          </p:cNvSpPr>
          <p:nvPr/>
        </p:nvSpPr>
        <p:spPr bwMode="auto">
          <a:xfrm>
            <a:off x="539750" y="3500438"/>
            <a:ext cx="8135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en-US" altLang="ko-KR" sz="240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Nasa</a:t>
            </a:r>
            <a:r>
              <a:rPr kumimoji="1" lang="ko-KR" altLang="en-US" sz="240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에서 개발</a:t>
            </a:r>
            <a:r>
              <a:rPr kumimoji="1" lang="ko-KR" altLang="en-US" sz="240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하여 민간에 기술 이전</a:t>
            </a:r>
          </a:p>
        </p:txBody>
      </p:sp>
    </p:spTree>
    <p:extLst>
      <p:ext uri="{BB962C8B-B14F-4D97-AF65-F5344CB8AC3E}">
        <p14:creationId xmlns:p14="http://schemas.microsoft.com/office/powerpoint/2010/main" val="56041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2800" b="1" dirty="0">
                <a:solidFill>
                  <a:schemeClr val="bg1"/>
                </a:solidFill>
              </a:rPr>
              <a:t>우주왕복선의 </a:t>
            </a:r>
            <a:r>
              <a:rPr lang="ko-KR" altLang="en-US" sz="2800" b="1" dirty="0" err="1">
                <a:solidFill>
                  <a:schemeClr val="bg1"/>
                </a:solidFill>
              </a:rPr>
              <a:t>단열타일</a:t>
            </a:r>
            <a:r>
              <a:rPr lang="ko-KR" altLang="en-US" sz="2800" b="1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7171" name="Picture 3" descr="http://www.michaelp.org/photos/kennedy_space_center/front_of_space_shuttle_explorer_mock_up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3657600" cy="274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ASA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773238"/>
            <a:ext cx="4930775" cy="369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3124200" y="6527800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o-KR" altLang="en-US" sz="1200" b="1"/>
              <a:t>에너지는 생명이다</a:t>
            </a:r>
            <a:r>
              <a:rPr lang="en-US" altLang="ko-KR" sz="1200" b="1"/>
              <a:t>.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6451600"/>
            <a:ext cx="9144000" cy="76200"/>
          </a:xfrm>
          <a:prstGeom prst="rect">
            <a:avLst/>
          </a:prstGeom>
          <a:gradFill rotWithShape="0">
            <a:gsLst>
              <a:gs pos="0">
                <a:srgbClr val="0000FF">
                  <a:gamma/>
                  <a:shade val="46275"/>
                  <a:invGamma/>
                </a:srgbClr>
              </a:gs>
              <a:gs pos="100000">
                <a:srgbClr val="0000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7175" name="Picture 7" descr="____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인슐래드로고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165850"/>
            <a:ext cx="1370012" cy="58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7715250" y="6070600"/>
            <a:ext cx="1198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2400" b="1">
                <a:solidFill>
                  <a:srgbClr val="009900"/>
                </a:solidFill>
                <a:latin typeface="Times New Roman" panose="02020603050405020304" pitchFamily="18" charset="0"/>
              </a:rPr>
              <a:t>BioMac</a:t>
            </a:r>
          </a:p>
        </p:txBody>
      </p:sp>
    </p:spTree>
    <p:extLst>
      <p:ext uri="{BB962C8B-B14F-4D97-AF65-F5344CB8AC3E}">
        <p14:creationId xmlns:p14="http://schemas.microsoft.com/office/powerpoint/2010/main" val="3270897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Insulation bid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773238"/>
            <a:ext cx="36576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685800" y="381000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800" b="1" dirty="0" err="1">
                <a:solidFill>
                  <a:srgbClr val="FFFF00"/>
                </a:solidFill>
              </a:rPr>
              <a:t>Insuladd</a:t>
            </a:r>
            <a:r>
              <a:rPr lang="ko-KR" altLang="en-US" sz="2800" b="1" dirty="0">
                <a:solidFill>
                  <a:srgbClr val="FFFF00"/>
                </a:solidFill>
              </a:rPr>
              <a:t>의 진공</a:t>
            </a:r>
          </a:p>
        </p:txBody>
      </p:sp>
      <p:pic>
        <p:nvPicPr>
          <p:cNvPr id="15364" name="Picture 6" descr="____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7"/>
          <p:cNvSpPr>
            <a:spLocks noChangeArrowheads="1"/>
          </p:cNvSpPr>
          <p:nvPr/>
        </p:nvSpPr>
        <p:spPr bwMode="auto">
          <a:xfrm>
            <a:off x="3124200" y="6527800"/>
            <a:ext cx="2895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200" b="1"/>
              <a:t>에너지는 생명이다</a:t>
            </a:r>
            <a:r>
              <a:rPr lang="en-US" altLang="ko-KR" sz="1200" b="1"/>
              <a:t>.</a:t>
            </a:r>
          </a:p>
        </p:txBody>
      </p:sp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0" y="6451600"/>
            <a:ext cx="9144000" cy="76200"/>
          </a:xfrm>
          <a:prstGeom prst="rect">
            <a:avLst/>
          </a:prstGeom>
          <a:gradFill rotWithShape="0">
            <a:gsLst>
              <a:gs pos="0">
                <a:srgbClr val="000076"/>
              </a:gs>
              <a:gs pos="100000">
                <a:srgbClr val="0000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/>
          </a:p>
        </p:txBody>
      </p:sp>
      <p:pic>
        <p:nvPicPr>
          <p:cNvPr id="15367" name="Picture 10" descr="인슐래드로고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165850"/>
            <a:ext cx="1370013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Rectangle 13"/>
          <p:cNvSpPr>
            <a:spLocks noChangeArrowheads="1"/>
          </p:cNvSpPr>
          <p:nvPr/>
        </p:nvSpPr>
        <p:spPr bwMode="auto">
          <a:xfrm>
            <a:off x="7715250" y="6070600"/>
            <a:ext cx="1198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400" b="1">
                <a:solidFill>
                  <a:srgbClr val="009900"/>
                </a:solidFill>
                <a:latin typeface="Times New Roman" panose="02020603050405020304" pitchFamily="18" charset="0"/>
              </a:rPr>
              <a:t>BioMac</a:t>
            </a: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384" y="1556792"/>
            <a:ext cx="3206008" cy="3776878"/>
          </a:xfrm>
        </p:spPr>
      </p:pic>
    </p:spTree>
    <p:extLst>
      <p:ext uri="{BB962C8B-B14F-4D97-AF65-F5344CB8AC3E}">
        <p14:creationId xmlns:p14="http://schemas.microsoft.com/office/powerpoint/2010/main" val="4242415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/>
          <p:cNvSpPr txBox="1">
            <a:spLocks noChangeArrowheads="1"/>
          </p:cNvSpPr>
          <p:nvPr/>
        </p:nvSpPr>
        <p:spPr bwMode="auto">
          <a:xfrm>
            <a:off x="3203575" y="404813"/>
            <a:ext cx="2782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인슐래드 개요</a:t>
            </a:r>
          </a:p>
        </p:txBody>
      </p:sp>
      <p:sp>
        <p:nvSpPr>
          <p:cNvPr id="5123" name="Rectangle 3"/>
          <p:cNvSpPr>
            <a:spLocks noGrp="1" noChangeArrowheads="1"/>
          </p:cNvSpPr>
          <p:nvPr/>
        </p:nvSpPr>
        <p:spPr bwMode="auto">
          <a:xfrm>
            <a:off x="184150" y="1557338"/>
            <a:ext cx="56832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단열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보온</a:t>
            </a:r>
            <a:r>
              <a:rPr kumimoji="1"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400" dirty="0" err="1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보냉</a:t>
            </a:r>
            <a:r>
              <a:rPr kumimoji="1" lang="en-US" altLang="ko-KR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결로방지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성능이 우수함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시공이 간편하고 용도가 다양함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부피가 없고 외관이 아름다움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효과에 비해 비용이 저렴함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친환경적이며 </a:t>
            </a:r>
            <a:r>
              <a:rPr kumimoji="1" lang="ko-KR" altLang="en-US" sz="2400" dirty="0" err="1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난연성</a:t>
            </a:r>
            <a:r>
              <a:rPr kumimoji="1" lang="ko-KR" altLang="en-US" sz="2400" dirty="0" err="1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임</a:t>
            </a:r>
            <a:endParaRPr kumimoji="1" lang="ko-KR" altLang="en-US" sz="240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건축구조물을 보호하여 수명을 </a:t>
            </a:r>
            <a:r>
              <a:rPr kumimoji="1" lang="ko-KR" altLang="en-US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연장</a:t>
            </a:r>
            <a:endParaRPr kumimoji="1" lang="en-US" altLang="ko-KR" sz="2400" dirty="0" smtClean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</a:pPr>
            <a:r>
              <a:rPr kumimoji="1" lang="en-US" altLang="ko-KR" sz="2400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  &lt;-</a:t>
            </a:r>
            <a:r>
              <a:rPr kumimoji="1"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표면의 열팽창</a:t>
            </a:r>
            <a:r>
              <a:rPr kumimoji="1" lang="en-US" altLang="ko-KR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kumimoji="1" lang="ko-KR" altLang="en-US" sz="24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수축 방지</a:t>
            </a:r>
            <a:endParaRPr kumimoji="1" lang="ko-KR" altLang="en-US" sz="240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방음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방충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400" dirty="0" err="1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내화학성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 효과가 탁월하며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수명이 오래 감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복사와 전도를 동시에 막음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열대야현상 방지 효과</a:t>
            </a:r>
            <a:r>
              <a:rPr kumimoji="1" lang="en-US" altLang="ko-KR" sz="2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pic>
        <p:nvPicPr>
          <p:cNvPr id="5124" name="Picture 8" descr="http://www.insuladd.com.au/images/micros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482725"/>
            <a:ext cx="2868613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0" descr="http://www2.arch.uiuc.edu/elvin/nanotech_files/insulad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313113"/>
            <a:ext cx="2376487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2548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5"/>
          <p:cNvSpPr txBox="1">
            <a:spLocks noChangeArrowheads="1"/>
          </p:cNvSpPr>
          <p:nvPr/>
        </p:nvSpPr>
        <p:spPr bwMode="auto">
          <a:xfrm>
            <a:off x="2771775" y="404813"/>
            <a:ext cx="3740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인슐래드 단열 원리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9168" t="12993" r="21262" b="20300"/>
          <a:stretch/>
        </p:blipFill>
        <p:spPr bwMode="auto">
          <a:xfrm>
            <a:off x="981075" y="1484313"/>
            <a:ext cx="7262813" cy="4575175"/>
          </a:xfrm>
          <a:prstGeom prst="rect">
            <a:avLst/>
          </a:prstGeom>
          <a:noFill/>
          <a:ln>
            <a:noFill/>
          </a:ln>
          <a:effectLst>
            <a:prstShdw prst="shdw17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861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2112963" y="404813"/>
            <a:ext cx="4559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인슐래드 단열의 우수성</a:t>
            </a:r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714375" y="1360488"/>
            <a:ext cx="7715250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ko-KR" altLang="en-US" sz="2400" dirty="0" err="1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냉난방비</a:t>
            </a:r>
            <a:r>
              <a:rPr lang="ko-KR" altLang="en-US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 최고 </a:t>
            </a:r>
            <a:r>
              <a:rPr lang="en-US" altLang="ko-KR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40% </a:t>
            </a:r>
            <a:r>
              <a:rPr lang="ko-KR" altLang="en-US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절감</a:t>
            </a:r>
          </a:p>
          <a:p>
            <a:pPr eaLnBrk="1" hangingPunct="1">
              <a:defRPr/>
            </a:pPr>
            <a:r>
              <a:rPr lang="ko-KR" altLang="en-US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여름철 태양열 차단 최고 </a:t>
            </a:r>
            <a:r>
              <a:rPr lang="en-US" altLang="ko-KR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89%(</a:t>
            </a:r>
            <a:r>
              <a:rPr lang="ko-KR" altLang="en-US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단열계수 </a:t>
            </a:r>
            <a:r>
              <a:rPr lang="en-US" altLang="ko-KR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R20)</a:t>
            </a:r>
          </a:p>
          <a:p>
            <a:pPr lvl="1" eaLnBrk="1" hangingPunct="1">
              <a:defRPr/>
            </a:pP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유리섬유 </a:t>
            </a:r>
            <a:r>
              <a:rPr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200mm, </a:t>
            </a:r>
            <a:r>
              <a:rPr lang="ko-KR" altLang="en-US" sz="24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우레탄폼</a:t>
            </a: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100mm </a:t>
            </a: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효과 </a:t>
            </a:r>
            <a:endParaRPr lang="en-US" altLang="ko-KR" sz="2400" dirty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ko-KR" sz="24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인슐래드</a:t>
            </a: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도장 </a:t>
            </a:r>
            <a:r>
              <a:rPr lang="en-US" altLang="ko-KR" sz="2400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0.2~0.3mm)-&gt;</a:t>
            </a:r>
            <a:r>
              <a:rPr lang="en-US" altLang="ko-KR" sz="2400" dirty="0" smtClean="0">
                <a:solidFill>
                  <a:srgbClr val="00B0F0"/>
                </a:solidFill>
                <a:latin typeface="휴먼모음T" pitchFamily="18" charset="-127"/>
                <a:ea typeface="휴먼모음T" pitchFamily="18" charset="-127"/>
              </a:rPr>
              <a:t>20</a:t>
            </a:r>
            <a:r>
              <a:rPr lang="ko-KR" altLang="en-US" sz="2400" dirty="0" smtClean="0">
                <a:solidFill>
                  <a:srgbClr val="00B0F0"/>
                </a:solidFill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2400" dirty="0" smtClean="0">
                <a:solidFill>
                  <a:srgbClr val="00B0F0"/>
                </a:solidFill>
                <a:latin typeface="휴먼모음T" pitchFamily="18" charset="-127"/>
                <a:ea typeface="휴먼모음T" pitchFamily="18" charset="-127"/>
              </a:rPr>
              <a:t>/2kg</a:t>
            </a:r>
            <a:endParaRPr lang="ko-KR" altLang="en-US" sz="2400" dirty="0">
              <a:solidFill>
                <a:srgbClr val="00B0F0"/>
              </a:solidFill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defRPr/>
            </a:pPr>
            <a:r>
              <a:rPr lang="ko-KR" altLang="en-US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겨울철 </a:t>
            </a:r>
            <a:r>
              <a:rPr lang="ko-KR" altLang="en-US" sz="2400" dirty="0" err="1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열손실</a:t>
            </a:r>
            <a:r>
              <a:rPr lang="ko-KR" altLang="en-US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 차단 효과</a:t>
            </a:r>
            <a:r>
              <a:rPr lang="en-US" altLang="ko-KR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단열계수 </a:t>
            </a:r>
            <a:r>
              <a:rPr lang="en-US" altLang="ko-KR" sz="24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R5)</a:t>
            </a:r>
          </a:p>
          <a:p>
            <a:pPr lvl="1" eaLnBrk="1" hangingPunct="1">
              <a:defRPr/>
            </a:pP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유리섬유 </a:t>
            </a:r>
            <a:r>
              <a:rPr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50mm, </a:t>
            </a:r>
            <a:r>
              <a:rPr lang="ko-KR" altLang="en-US" sz="24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우레탄폼</a:t>
            </a: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25mm </a:t>
            </a: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효과</a:t>
            </a:r>
            <a:endParaRPr lang="en-US" altLang="ko-KR" sz="2400" dirty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 (</a:t>
            </a:r>
            <a:r>
              <a:rPr lang="ko-KR" altLang="en-US" sz="24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인슐래드</a:t>
            </a: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도장 </a:t>
            </a:r>
            <a:r>
              <a:rPr lang="en-US" altLang="ko-KR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0.2~0.3mm</a:t>
            </a:r>
            <a:r>
              <a:rPr lang="en-US" altLang="ko-KR" sz="2400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)-&gt;</a:t>
            </a:r>
            <a:r>
              <a:rPr lang="en-US" altLang="ko-KR" sz="2400" dirty="0" smtClean="0">
                <a:solidFill>
                  <a:srgbClr val="00B0F0"/>
                </a:solidFill>
                <a:latin typeface="휴먼모음T" pitchFamily="18" charset="-127"/>
                <a:ea typeface="휴먼모음T" pitchFamily="18" charset="-127"/>
              </a:rPr>
              <a:t>20</a:t>
            </a:r>
            <a:r>
              <a:rPr lang="ko-KR" altLang="en-US" sz="2400" dirty="0" smtClean="0">
                <a:solidFill>
                  <a:srgbClr val="00B0F0"/>
                </a:solidFill>
                <a:latin typeface="휴먼모음T" pitchFamily="18" charset="-127"/>
                <a:ea typeface="휴먼모음T" pitchFamily="18" charset="-127"/>
              </a:rPr>
              <a:t>평</a:t>
            </a:r>
            <a:r>
              <a:rPr lang="en-US" altLang="ko-KR" sz="2400" dirty="0" smtClean="0">
                <a:solidFill>
                  <a:srgbClr val="00B0F0"/>
                </a:solidFill>
                <a:latin typeface="휴먼모음T" pitchFamily="18" charset="-127"/>
                <a:ea typeface="휴먼모음T" pitchFamily="18" charset="-127"/>
              </a:rPr>
              <a:t>/2kg</a:t>
            </a:r>
            <a:endParaRPr lang="ko-KR" altLang="en-US" sz="2400" dirty="0">
              <a:solidFill>
                <a:srgbClr val="00B0F0"/>
              </a:solidFill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defRPr/>
            </a:pP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얇은 도장 두께로 우수한 단열 성능 발휘</a:t>
            </a:r>
            <a:endParaRPr lang="en-US" altLang="ko-KR" sz="2400" dirty="0">
              <a:solidFill>
                <a:srgbClr val="C00000"/>
              </a:solidFill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defRPr/>
            </a:pP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자외선 및 적외선 차단 효과 탁월</a:t>
            </a:r>
          </a:p>
          <a:p>
            <a:pPr eaLnBrk="1" hangingPunct="1">
              <a:defRPr/>
            </a:pPr>
            <a:r>
              <a:rPr lang="ko-KR" altLang="en-US" sz="24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가축 열사병 근절 및 농장 생산성 향상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250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시험성적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7341979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2112963" y="404813"/>
            <a:ext cx="4559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인슐래드 단열의 우수성</a:t>
            </a:r>
          </a:p>
        </p:txBody>
      </p:sp>
      <p:pic>
        <p:nvPicPr>
          <p:cNvPr id="8195" name="Picture 5" descr="http://www.sunconomy.com/images/insuladd-grap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719" y="1262062"/>
            <a:ext cx="5349577" cy="439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3"/>
          <p:cNvSpPr>
            <a:spLocks noGrp="1" noChangeArrowheads="1"/>
          </p:cNvSpPr>
          <p:nvPr/>
        </p:nvSpPr>
        <p:spPr bwMode="auto">
          <a:xfrm>
            <a:off x="746125" y="5373688"/>
            <a:ext cx="77152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ko-KR" altLang="en-US" sz="240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197" name="직사각형 1"/>
          <p:cNvSpPr>
            <a:spLocks noChangeArrowheads="1"/>
          </p:cNvSpPr>
          <p:nvPr/>
        </p:nvSpPr>
        <p:spPr bwMode="auto">
          <a:xfrm>
            <a:off x="827584" y="5835675"/>
            <a:ext cx="71287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* </a:t>
            </a:r>
            <a:r>
              <a:rPr kumimoji="1" lang="ko-KR" altLang="en-US" sz="20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일반 흰색 페인트 대비 약 </a:t>
            </a:r>
            <a:r>
              <a:rPr kumimoji="1" lang="en-US" altLang="ko-KR" sz="20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8</a:t>
            </a:r>
            <a:r>
              <a:rPr kumimoji="1" lang="ko-KR" altLang="en-US" sz="20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도정도 단열 효과를 보임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979712" y="1556792"/>
            <a:ext cx="1224136" cy="25202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979712" y="2041796"/>
            <a:ext cx="1224136" cy="21602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984501" y="2718446"/>
            <a:ext cx="1224136" cy="21602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979712" y="3390333"/>
            <a:ext cx="1224136" cy="21602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79712" y="3625972"/>
            <a:ext cx="1224136" cy="21602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984475" y="4077072"/>
            <a:ext cx="1224136" cy="216024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870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2430463" y="404813"/>
            <a:ext cx="401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인슐래드의 습기장벽</a:t>
            </a:r>
          </a:p>
        </p:txBody>
      </p:sp>
      <p:pic>
        <p:nvPicPr>
          <p:cNvPr id="9219" name="Picture 2" descr="http://www.fepinc.net/images/Insuladd_Microspheres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268413"/>
            <a:ext cx="3624263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344613"/>
            <a:ext cx="489585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sp>
        <p:nvSpPr>
          <p:cNvPr id="9221" name="직사각형 2"/>
          <p:cNvSpPr>
            <a:spLocks noChangeArrowheads="1"/>
          </p:cNvSpPr>
          <p:nvPr/>
        </p:nvSpPr>
        <p:spPr bwMode="auto">
          <a:xfrm>
            <a:off x="4275138" y="2065338"/>
            <a:ext cx="425767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ko-KR" altLang="en-US" sz="2000" kern="14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진공세라믹과 페인트를 혼합하여 도포 후 건조하면 규칙적인 입자의 배열로 피막형성으로 습기장벽을 만들어 습기의 침투예방</a:t>
            </a:r>
          </a:p>
        </p:txBody>
      </p:sp>
      <p:sp>
        <p:nvSpPr>
          <p:cNvPr id="9222" name="직사각형 11"/>
          <p:cNvSpPr>
            <a:spLocks noChangeArrowheads="1"/>
          </p:cNvSpPr>
          <p:nvPr/>
        </p:nvSpPr>
        <p:spPr bwMode="auto">
          <a:xfrm>
            <a:off x="4284663" y="1398588"/>
            <a:ext cx="435451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ko-KR" altLang="en-US" sz="2000" kern="14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일반단열재는 기공으로 습기침투가 일어나 단열효과의 감소</a:t>
            </a:r>
          </a:p>
        </p:txBody>
      </p:sp>
      <p:grpSp>
        <p:nvGrpSpPr>
          <p:cNvPr id="9223" name="Group 74"/>
          <p:cNvGrpSpPr>
            <a:grpSpLocks/>
          </p:cNvGrpSpPr>
          <p:nvPr/>
        </p:nvGrpSpPr>
        <p:grpSpPr bwMode="auto">
          <a:xfrm>
            <a:off x="3924300" y="4221163"/>
            <a:ext cx="4895850" cy="1870075"/>
            <a:chOff x="2289" y="1148"/>
            <a:chExt cx="1335" cy="672"/>
          </a:xfrm>
        </p:grpSpPr>
        <p:sp>
          <p:nvSpPr>
            <p:cNvPr id="14" name="AutoShape 75"/>
            <p:cNvSpPr>
              <a:spLocks noChangeArrowheads="1"/>
            </p:cNvSpPr>
            <p:nvPr/>
          </p:nvSpPr>
          <p:spPr bwMode="ltGray">
            <a:xfrm>
              <a:off x="2289" y="1148"/>
              <a:ext cx="1335" cy="67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A56F73"/>
                </a:gs>
                <a:gs pos="100000">
                  <a:srgbClr val="A56F73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EFEFE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9229" name="Picture 76" descr="Picture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2313" y="1170"/>
              <a:ext cx="386" cy="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24" name="직사각형 15"/>
          <p:cNvSpPr>
            <a:spLocks noChangeArrowheads="1"/>
          </p:cNvSpPr>
          <p:nvPr/>
        </p:nvSpPr>
        <p:spPr bwMode="auto">
          <a:xfrm>
            <a:off x="4176713" y="4340225"/>
            <a:ext cx="49561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ko-KR" altLang="en-US" sz="20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단열재 수명연장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ko-KR" altLang="en-US" sz="20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습기방지로 곰팡이 서식방지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ko-KR" altLang="en-US" sz="2000" dirty="0">
                <a:solidFill>
                  <a:srgbClr val="FFFF00"/>
                </a:solidFill>
                <a:latin typeface="휴먼모음T" pitchFamily="18" charset="-127"/>
                <a:ea typeface="휴먼모음T" pitchFamily="18" charset="-127"/>
              </a:rPr>
              <a:t>건물의 팽창과 수축방지</a:t>
            </a:r>
            <a:r>
              <a:rPr kumimoji="1" lang="en-US" altLang="ko-KR" sz="2000" dirty="0">
                <a:solidFill>
                  <a:srgbClr val="FFFF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000" dirty="0">
                <a:solidFill>
                  <a:srgbClr val="FFFF00"/>
                </a:solidFill>
                <a:latin typeface="휴먼모음T" pitchFamily="18" charset="-127"/>
                <a:ea typeface="휴먼모음T" pitchFamily="18" charset="-127"/>
              </a:rPr>
              <a:t>균열예방</a:t>
            </a:r>
            <a:r>
              <a:rPr kumimoji="1" lang="en-US" altLang="ko-KR" sz="2000" dirty="0">
                <a:solidFill>
                  <a:srgbClr val="FFFF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ko-KR" altLang="en-US" sz="20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나무에 적용 시 부패방지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kumimoji="1" lang="ko-KR" altLang="en-US" sz="2000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페인트 벗겨짐 방지</a:t>
            </a:r>
          </a:p>
        </p:txBody>
      </p:sp>
      <p:pic>
        <p:nvPicPr>
          <p:cNvPr id="9225" name="Picture 5" descr="EPOXOTHERM - EPOXO THER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4318000"/>
            <a:ext cx="1679575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5" descr="http://www.insuladd.com.au/images/diagram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75" y="4386263"/>
            <a:ext cx="20066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Box 7"/>
          <p:cNvSpPr txBox="1">
            <a:spLocks noChangeArrowheads="1"/>
          </p:cNvSpPr>
          <p:nvPr/>
        </p:nvSpPr>
        <p:spPr bwMode="auto">
          <a:xfrm>
            <a:off x="250825" y="3644900"/>
            <a:ext cx="2128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240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습기장벽의 효과</a:t>
            </a:r>
          </a:p>
        </p:txBody>
      </p:sp>
    </p:spTree>
    <p:extLst>
      <p:ext uri="{BB962C8B-B14F-4D97-AF65-F5344CB8AC3E}">
        <p14:creationId xmlns:p14="http://schemas.microsoft.com/office/powerpoint/2010/main" val="2994047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  <a:noFill/>
        </p:spPr>
        <p:txBody>
          <a:bodyPr/>
          <a:lstStyle/>
          <a:p>
            <a:pPr algn="l" eaLnBrk="1" hangingPunct="1"/>
            <a:r>
              <a:rPr lang="ko-KR" altLang="en-US" sz="2800" b="1" dirty="0" smtClean="0">
                <a:solidFill>
                  <a:srgbClr val="FFFF00"/>
                </a:solidFill>
              </a:rPr>
              <a:t>우레탄 샌드위치판넬의 습기손상부위</a:t>
            </a:r>
          </a:p>
        </p:txBody>
      </p:sp>
      <p:sp>
        <p:nvSpPr>
          <p:cNvPr id="44035" name="Rectangle 6"/>
          <p:cNvSpPr>
            <a:spLocks noChangeArrowheads="1"/>
          </p:cNvSpPr>
          <p:nvPr/>
        </p:nvSpPr>
        <p:spPr bwMode="auto">
          <a:xfrm>
            <a:off x="3124200" y="6527800"/>
            <a:ext cx="2895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1200" b="1"/>
              <a:t>에너지는 생명이다</a:t>
            </a:r>
            <a:r>
              <a:rPr lang="en-US" altLang="ko-KR" sz="1200" b="1"/>
              <a:t>.</a:t>
            </a:r>
          </a:p>
        </p:txBody>
      </p:sp>
      <p:sp>
        <p:nvSpPr>
          <p:cNvPr id="44036" name="Rectangle 7"/>
          <p:cNvSpPr>
            <a:spLocks noChangeArrowheads="1"/>
          </p:cNvSpPr>
          <p:nvPr/>
        </p:nvSpPr>
        <p:spPr bwMode="auto">
          <a:xfrm>
            <a:off x="0" y="6451600"/>
            <a:ext cx="9144000" cy="76200"/>
          </a:xfrm>
          <a:prstGeom prst="rect">
            <a:avLst/>
          </a:prstGeom>
          <a:gradFill rotWithShape="0">
            <a:gsLst>
              <a:gs pos="0">
                <a:srgbClr val="000076"/>
              </a:gs>
              <a:gs pos="100000">
                <a:srgbClr val="0000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/>
          </a:p>
        </p:txBody>
      </p:sp>
      <p:pic>
        <p:nvPicPr>
          <p:cNvPr id="44037" name="Picture 10" descr="Sandwich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38862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1" descr="Sandwich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420938"/>
            <a:ext cx="400050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039" name="AutoShape 12"/>
          <p:cNvCxnSpPr>
            <a:cxnSpLocks noChangeShapeType="1"/>
          </p:cNvCxnSpPr>
          <p:nvPr/>
        </p:nvCxnSpPr>
        <p:spPr bwMode="auto">
          <a:xfrm flipV="1">
            <a:off x="3581400" y="1828800"/>
            <a:ext cx="1371600" cy="762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0" name="AutoShape 13"/>
          <p:cNvCxnSpPr>
            <a:cxnSpLocks noChangeShapeType="1"/>
          </p:cNvCxnSpPr>
          <p:nvPr/>
        </p:nvCxnSpPr>
        <p:spPr bwMode="auto">
          <a:xfrm rot="5400000">
            <a:off x="1181100" y="3390900"/>
            <a:ext cx="1524000" cy="1143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1" name="AutoShape 14"/>
          <p:cNvCxnSpPr>
            <a:cxnSpLocks noChangeShapeType="1"/>
          </p:cNvCxnSpPr>
          <p:nvPr/>
        </p:nvCxnSpPr>
        <p:spPr bwMode="auto">
          <a:xfrm rot="10800000" flipV="1">
            <a:off x="3851275" y="4221163"/>
            <a:ext cx="1600200" cy="114300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2" name="Text Box 15"/>
          <p:cNvSpPr txBox="1">
            <a:spLocks noChangeArrowheads="1"/>
          </p:cNvSpPr>
          <p:nvPr/>
        </p:nvSpPr>
        <p:spPr bwMode="auto">
          <a:xfrm>
            <a:off x="4937125" y="1546225"/>
            <a:ext cx="2124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800" b="1"/>
              <a:t>손상이 심한 단열재</a:t>
            </a:r>
          </a:p>
        </p:txBody>
      </p:sp>
      <p:sp>
        <p:nvSpPr>
          <p:cNvPr id="44043" name="Text Box 16"/>
          <p:cNvSpPr txBox="1">
            <a:spLocks noChangeArrowheads="1"/>
          </p:cNvSpPr>
          <p:nvPr/>
        </p:nvSpPr>
        <p:spPr bwMode="auto">
          <a:xfrm>
            <a:off x="1087438" y="5410200"/>
            <a:ext cx="2646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800" b="1"/>
              <a:t>손상이 아주 심한 단열재</a:t>
            </a:r>
          </a:p>
        </p:txBody>
      </p:sp>
      <p:sp>
        <p:nvSpPr>
          <p:cNvPr id="44044" name="Text Box 17"/>
          <p:cNvSpPr txBox="1">
            <a:spLocks noChangeArrowheads="1"/>
          </p:cNvSpPr>
          <p:nvPr/>
        </p:nvSpPr>
        <p:spPr bwMode="auto">
          <a:xfrm>
            <a:off x="457200" y="4724400"/>
            <a:ext cx="21240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800" b="1"/>
              <a:t>손상이 덜한 단열재</a:t>
            </a:r>
          </a:p>
        </p:txBody>
      </p:sp>
      <p:pic>
        <p:nvPicPr>
          <p:cNvPr id="44045" name="Picture 18" descr="____"/>
          <p:cNvPicPr>
            <a:picLocks noGrp="1" noChangeAspect="1" noChangeArrowheads="1"/>
          </p:cNvPicPr>
          <p:nvPr>
            <p:ph idx="1"/>
          </p:nvPr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36613"/>
            <a:ext cx="9144000" cy="144462"/>
          </a:xfrm>
          <a:noFill/>
        </p:spPr>
      </p:pic>
      <p:sp>
        <p:nvSpPr>
          <p:cNvPr id="44046" name="Rectangle 20"/>
          <p:cNvSpPr>
            <a:spLocks noChangeArrowheads="1"/>
          </p:cNvSpPr>
          <p:nvPr/>
        </p:nvSpPr>
        <p:spPr bwMode="auto">
          <a:xfrm>
            <a:off x="7715250" y="6070600"/>
            <a:ext cx="1198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2400" b="1">
                <a:solidFill>
                  <a:srgbClr val="009900"/>
                </a:solidFill>
                <a:latin typeface="Times New Roman" panose="02020603050405020304" pitchFamily="18" charset="0"/>
              </a:rPr>
              <a:t>BioMac</a:t>
            </a:r>
          </a:p>
        </p:txBody>
      </p:sp>
      <p:pic>
        <p:nvPicPr>
          <p:cNvPr id="44047" name="Picture 21" descr="인슐래드로고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092825"/>
            <a:ext cx="1370013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2370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2322513" y="404813"/>
            <a:ext cx="46974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간편한 시공 다양한 용도</a:t>
            </a:r>
          </a:p>
        </p:txBody>
      </p:sp>
      <p:pic>
        <p:nvPicPr>
          <p:cNvPr id="10243" name="Picture 20" descr="http://www.gbproductnews.com/media/0210%20Issue/InsulAdd_pic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503363"/>
            <a:ext cx="2519362" cy="180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2" descr="http://community.middlesex.mass.edu/photos/mccblog/images/1280676/500x375.asp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508125"/>
            <a:ext cx="2370137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4" descr="http://images.meredith.com/bhg/images/2006/11/p_1004213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4" b="15948"/>
          <a:stretch>
            <a:fillRect/>
          </a:stretch>
        </p:blipFill>
        <p:spPr bwMode="auto">
          <a:xfrm>
            <a:off x="3302000" y="1508125"/>
            <a:ext cx="25654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3"/>
          <p:cNvSpPr>
            <a:spLocks noGrp="1" noChangeArrowheads="1"/>
          </p:cNvSpPr>
          <p:nvPr/>
        </p:nvSpPr>
        <p:spPr bwMode="auto">
          <a:xfrm>
            <a:off x="457200" y="3684588"/>
            <a:ext cx="8229600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페인트를 칠할 수 있는 곳은 어디나 사용 가능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어떠한 재질이나 적용 가능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1"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내</a:t>
            </a:r>
            <a:r>
              <a:rPr kumimoji="1" lang="el-GR" altLang="ko-KR" sz="2800" dirty="0">
                <a:solidFill>
                  <a:srgbClr val="990000"/>
                </a:solidFill>
              </a:rPr>
              <a:t>·</a:t>
            </a:r>
            <a:r>
              <a:rPr kumimoji="1"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외부 구분 없이</a:t>
            </a:r>
            <a:r>
              <a:rPr kumimoji="1" lang="en-US" altLang="ko-KR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평평하지 않은 면도 상관 없이 사용 가능</a:t>
            </a:r>
          </a:p>
        </p:txBody>
      </p:sp>
      <p:sp>
        <p:nvSpPr>
          <p:cNvPr id="10247" name="TextBox 1"/>
          <p:cNvSpPr txBox="1">
            <a:spLocks noChangeArrowheads="1"/>
          </p:cNvSpPr>
          <p:nvPr/>
        </p:nvSpPr>
        <p:spPr bwMode="auto">
          <a:xfrm>
            <a:off x="395288" y="1231900"/>
            <a:ext cx="8290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r>
              <a:rPr lang="en-US" altLang="ko-KR" sz="1400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st </a:t>
            </a:r>
            <a:r>
              <a:rPr lang="en-US" altLang="ko-KR" sz="1400" dirty="0">
                <a:solidFill>
                  <a:srgbClr val="002060"/>
                </a:solidFill>
                <a:latin typeface="Arial" charset="0"/>
                <a:cs typeface="Arial" charset="0"/>
              </a:rPr>
              <a:t>Step </a:t>
            </a:r>
            <a:endParaRPr lang="ko-KR" altLang="en-US" sz="14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0248" name="TextBox 21"/>
          <p:cNvSpPr txBox="1">
            <a:spLocks noChangeArrowheads="1"/>
          </p:cNvSpPr>
          <p:nvPr/>
        </p:nvSpPr>
        <p:spPr bwMode="auto">
          <a:xfrm>
            <a:off x="3302000" y="1231900"/>
            <a:ext cx="8707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en-US" altLang="ko-KR" sz="1400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nd </a:t>
            </a:r>
            <a:r>
              <a:rPr lang="en-US" altLang="ko-KR" sz="1400" dirty="0">
                <a:solidFill>
                  <a:srgbClr val="002060"/>
                </a:solidFill>
                <a:latin typeface="Arial" charset="0"/>
                <a:cs typeface="Arial" charset="0"/>
              </a:rPr>
              <a:t>Step </a:t>
            </a:r>
            <a:endParaRPr lang="ko-KR" altLang="en-US" sz="14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0249" name="TextBox 22"/>
          <p:cNvSpPr txBox="1">
            <a:spLocks noChangeArrowheads="1"/>
          </p:cNvSpPr>
          <p:nvPr/>
        </p:nvSpPr>
        <p:spPr bwMode="auto">
          <a:xfrm>
            <a:off x="6245225" y="1231900"/>
            <a:ext cx="8595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1400" dirty="0">
                <a:solidFill>
                  <a:srgbClr val="002060"/>
                </a:solidFill>
                <a:latin typeface="Arial" charset="0"/>
                <a:cs typeface="Arial" charset="0"/>
              </a:rPr>
              <a:t>3</a:t>
            </a:r>
            <a:r>
              <a:rPr lang="en-US" altLang="ko-KR" sz="1400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rd</a:t>
            </a:r>
            <a:r>
              <a:rPr lang="en-US" altLang="ko-KR" sz="1400" dirty="0">
                <a:solidFill>
                  <a:srgbClr val="002060"/>
                </a:solidFill>
                <a:latin typeface="Arial" charset="0"/>
                <a:cs typeface="Arial" charset="0"/>
              </a:rPr>
              <a:t> Step </a:t>
            </a:r>
            <a:endParaRPr lang="ko-KR" altLang="en-US" sz="14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176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3492500" y="404813"/>
            <a:ext cx="1962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20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활용 분야</a:t>
            </a:r>
          </a:p>
        </p:txBody>
      </p:sp>
      <p:pic>
        <p:nvPicPr>
          <p:cNvPr id="8199" name="Picture 7" descr="http://www.wtm-insuladd.co.uk/images/image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550" y="2344572"/>
            <a:ext cx="3240360" cy="2092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Administrator\Desktop\그림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51278"/>
            <a:ext cx="3356520" cy="2513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www.insuladd.kr/MBoard/FileUpload/200612291120590.00329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19509"/>
            <a:ext cx="3390198" cy="25426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://www.insuladd.kr/MBoard/FileUpload/200702210933260.43047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3929"/>
            <a:ext cx="2348376" cy="29152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9" name="Picture 17" descr="C:\Users\Administrator\Desktop\그림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9" y="4057626"/>
            <a:ext cx="3200477" cy="2404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0" descr="C:\Users\Administrator\Desktop\그림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" b="2689"/>
          <a:stretch/>
        </p:blipFill>
        <p:spPr bwMode="auto">
          <a:xfrm>
            <a:off x="2843808" y="4218720"/>
            <a:ext cx="3048587" cy="2288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Rectangle 3"/>
          <p:cNvSpPr>
            <a:spLocks noGrp="1" noChangeArrowheads="1"/>
          </p:cNvSpPr>
          <p:nvPr/>
        </p:nvSpPr>
        <p:spPr bwMode="auto">
          <a:xfrm>
            <a:off x="-1836738" y="2857500"/>
            <a:ext cx="8229601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ko-KR" altLang="en-US" sz="280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4" name="Group 14"/>
          <p:cNvGrpSpPr>
            <a:grpSpLocks/>
          </p:cNvGrpSpPr>
          <p:nvPr/>
        </p:nvGrpSpPr>
        <p:grpSpPr bwMode="auto">
          <a:xfrm>
            <a:off x="546363" y="1348523"/>
            <a:ext cx="7776864" cy="1576421"/>
            <a:chOff x="4320" y="1152"/>
            <a:chExt cx="414" cy="402"/>
          </a:xfrm>
          <a:effectLst>
            <a:outerShdw blurRad="50800" dist="50800" dir="5400000" algn="ctr" rotWithShape="0">
              <a:srgbClr val="000000">
                <a:alpha val="76000"/>
              </a:srgbClr>
            </a:outerShdw>
          </a:effectLst>
        </p:grpSpPr>
        <p:sp>
          <p:nvSpPr>
            <p:cNvPr id="25" name="AutoShape 15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rgbClr val="A9CBE9">
                    <a:alpha val="76000"/>
                  </a:srgbClr>
                </a:gs>
                <a:gs pos="100000">
                  <a:srgbClr val="A9CBE9">
                    <a:gamma/>
                    <a:shade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chemeClr val="tx1">
                  <a:alpha val="11000"/>
                </a:schemeClr>
              </a:outerShdw>
            </a:effectLst>
          </p:spPr>
          <p:txBody>
            <a:bodyPr wrap="none" anchor="ctr"/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>
                <a:gd name="T0" fmla="*/ 118 w 596"/>
                <a:gd name="T1" fmla="*/ 0 h 598"/>
                <a:gd name="T2" fmla="*/ 0 w 596"/>
                <a:gd name="T3" fmla="*/ 118 h 598"/>
                <a:gd name="T4" fmla="*/ 0 w 596"/>
                <a:gd name="T5" fmla="*/ 589 h 598"/>
                <a:gd name="T6" fmla="*/ 161 w 596"/>
                <a:gd name="T7" fmla="*/ 174 h 598"/>
                <a:gd name="T8" fmla="*/ 589 w 596"/>
                <a:gd name="T9" fmla="*/ 0 h 598"/>
                <a:gd name="T10" fmla="*/ 118 w 596"/>
                <a:gd name="T11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rgbClr val="A9CBE9">
                    <a:gamma/>
                    <a:tint val="48627"/>
                    <a:invGamma/>
                  </a:srgbClr>
                </a:gs>
                <a:gs pos="50000">
                  <a:srgbClr val="A9CBE9">
                    <a:alpha val="0"/>
                  </a:srgbClr>
                </a:gs>
                <a:gs pos="100000">
                  <a:srgbClr val="A9CBE9">
                    <a:gamma/>
                    <a:tint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941388" y="1481138"/>
            <a:ext cx="7159625" cy="13223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단열</a:t>
            </a:r>
            <a:r>
              <a:rPr kumimoji="1" lang="en-US" altLang="ko-KR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결로방지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가 필요한 모든 곳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페인트를 칠할 수 있는 재질이면 모두 가능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아파트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공장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일반 주택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창고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냉동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냉장 창고 포함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), </a:t>
            </a:r>
            <a:r>
              <a:rPr kumimoji="1" lang="ko-KR" altLang="en-US" sz="2000" dirty="0" err="1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사일로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선박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원자력발전소</a:t>
            </a:r>
            <a:r>
              <a:rPr kumimoji="1" lang="en-US" altLang="ko-KR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 err="1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콘테이너박스</a:t>
            </a:r>
            <a:r>
              <a:rPr kumimoji="1" lang="ko-KR" altLang="en-US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휴먼모음T" pitchFamily="18" charset="-127"/>
                <a:ea typeface="휴먼모음T" pitchFamily="18" charset="-127"/>
              </a:rPr>
              <a:t> 등</a:t>
            </a:r>
          </a:p>
        </p:txBody>
      </p:sp>
    </p:spTree>
    <p:extLst>
      <p:ext uri="{BB962C8B-B14F-4D97-AF65-F5344CB8AC3E}">
        <p14:creationId xmlns:p14="http://schemas.microsoft.com/office/powerpoint/2010/main" val="836164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2123728" y="404813"/>
            <a:ext cx="50722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3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인슐래드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효과 분석 </a:t>
            </a:r>
            <a:r>
              <a:rPr lang="en-US" altLang="ko-KR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농장</a:t>
            </a:r>
            <a:r>
              <a:rPr lang="en-US" altLang="ko-KR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3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273" name="Rectangle 3"/>
          <p:cNvSpPr>
            <a:spLocks noGrp="1" noChangeArrowheads="1"/>
          </p:cNvSpPr>
          <p:nvPr/>
        </p:nvSpPr>
        <p:spPr bwMode="auto">
          <a:xfrm>
            <a:off x="-1836738" y="2857500"/>
            <a:ext cx="8229601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ko-KR" altLang="en-US" sz="280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1412776"/>
            <a:ext cx="56886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사례 </a:t>
            </a:r>
            <a:r>
              <a:rPr kumimoji="1" lang="en-US" altLang="ko-KR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kumimoji="1"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종계 농장</a:t>
            </a:r>
            <a:r>
              <a:rPr kumimoji="1" lang="en-US" altLang="ko-KR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800" dirty="0" err="1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갈바지붕</a:t>
            </a:r>
            <a:r>
              <a:rPr kumimoji="1" lang="en-US" altLang="ko-KR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kumimoji="1"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kumimoji="1" lang="en-US" altLang="ko-KR" sz="2800" dirty="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kumimoji="1" lang="en-US" altLang="ko-KR" sz="2800" dirty="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장소 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충남 연기군 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계사면적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90m x 12m)</a:t>
            </a:r>
          </a:p>
          <a:p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측정 방법 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계사에 설치된 </a:t>
            </a:r>
            <a:r>
              <a:rPr kumimoji="1" lang="ko-KR" altLang="en-US" sz="20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입기휀과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1" lang="ko-KR" altLang="en-US" sz="20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배기휀의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시공 전후 온도를 비교</a:t>
            </a:r>
            <a:endParaRPr kumimoji="1" lang="en-US" altLang="ko-KR" sz="2000" dirty="0">
              <a:solidFill>
                <a:schemeClr val="tx2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endParaRPr kumimoji="1" lang="ko-KR" altLang="en-US" sz="2800" dirty="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095492"/>
              </p:ext>
            </p:extLst>
          </p:nvPr>
        </p:nvGraphicFramePr>
        <p:xfrm>
          <a:off x="824438" y="3378369"/>
          <a:ext cx="7347962" cy="13172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7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3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4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9093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구  분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80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입기휀</a:t>
                      </a:r>
                      <a:r>
                        <a:rPr kumimoji="1" lang="ko-KR" altLang="en-US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온도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80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배기휀</a:t>
                      </a:r>
                      <a:r>
                        <a:rPr kumimoji="1" lang="ko-KR" altLang="en-US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온도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비고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093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80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시공전</a:t>
                      </a:r>
                      <a:endParaRPr kumimoji="1" lang="ko-KR" altLang="en-US" sz="180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30</a:t>
                      </a:r>
                      <a:r>
                        <a:rPr kumimoji="1" lang="ko-KR" altLang="en-US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40</a:t>
                      </a:r>
                      <a:r>
                        <a:rPr kumimoji="1" lang="ko-KR" altLang="en-US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80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사육수수변동없음</a:t>
                      </a:r>
                      <a:endParaRPr kumimoji="1" lang="ko-KR" altLang="en-US" sz="180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093"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80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시공후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30</a:t>
                      </a:r>
                      <a:r>
                        <a:rPr kumimoji="1" lang="ko-KR" altLang="en-US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도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en-US" altLang="ko-KR" sz="180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33</a:t>
                      </a:r>
                      <a:r>
                        <a:rPr kumimoji="1" lang="ko-KR" altLang="en-US" sz="180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도</a:t>
                      </a:r>
                      <a:endParaRPr kumimoji="1" lang="ko-KR" altLang="en-US" sz="180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ko-KR" altLang="en-US" sz="18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그룹 5"/>
          <p:cNvGrpSpPr/>
          <p:nvPr/>
        </p:nvGrpSpPr>
        <p:grpSpPr>
          <a:xfrm>
            <a:off x="375363" y="4841865"/>
            <a:ext cx="8568952" cy="1323439"/>
            <a:chOff x="375363" y="4841865"/>
            <a:chExt cx="8568952" cy="1323439"/>
          </a:xfrm>
        </p:grpSpPr>
        <p:sp>
          <p:nvSpPr>
            <p:cNvPr id="16" name="TextBox 15"/>
            <p:cNvSpPr txBox="1"/>
            <p:nvPr/>
          </p:nvSpPr>
          <p:spPr>
            <a:xfrm>
              <a:off x="375363" y="4841865"/>
              <a:ext cx="856895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분석 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1. </a:t>
              </a:r>
              <a:r>
                <a:rPr kumimoji="1" lang="ko-KR" altLang="en-US" sz="2000" dirty="0" err="1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인슐래드의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 여름철 </a:t>
              </a:r>
              <a:r>
                <a:rPr kumimoji="1" lang="ko-KR" altLang="en-US" sz="2000" dirty="0" err="1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보냉효과가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 상당한 유의성이 있다고 </a:t>
              </a:r>
              <a:endParaRPr kumimoji="1" lang="en-US" altLang="ko-KR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      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판단됨 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(40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도    </a:t>
              </a:r>
              <a:r>
                <a:rPr kumimoji="1" lang="en-US" altLang="ko-KR" sz="2000" dirty="0" smtClean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33</a:t>
              </a:r>
              <a:r>
                <a:rPr kumimoji="1" lang="ko-KR" altLang="en-US" sz="2000" dirty="0" smtClean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도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</a:p>
            <a:p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    2. 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온도를 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1</a:t>
              </a:r>
              <a:r>
                <a:rPr kumimoji="1" lang="ko-KR" altLang="en-US" sz="2000" dirty="0" err="1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도낮추는데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7%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의 에너지 추가 소모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에너지관리공단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되므로 </a:t>
              </a:r>
              <a:endParaRPr kumimoji="1" lang="en-US" altLang="ko-KR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      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약 </a:t>
              </a:r>
              <a:r>
                <a:rPr kumimoji="1" lang="en-US" altLang="ko-KR" sz="2000" dirty="0" smtClean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49%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정도의 에너지 절감효과가 기대됨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  </a:t>
              </a:r>
              <a:endParaRPr kumimoji="1"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cxnSp>
          <p:nvCxnSpPr>
            <p:cNvPr id="5" name="직선 화살표 연결선 4"/>
            <p:cNvCxnSpPr/>
            <p:nvPr/>
          </p:nvCxnSpPr>
          <p:spPr>
            <a:xfrm>
              <a:off x="2670296" y="5330704"/>
              <a:ext cx="504056" cy="0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http://www.biomac.co.kr/MBoard/FileUpload/Thumb_l/200811121206040.6539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730" y="1226923"/>
            <a:ext cx="2472522" cy="185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56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914400" y="6350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051720" y="1412777"/>
            <a:ext cx="626469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2800" b="1" dirty="0" smtClean="0">
                <a:solidFill>
                  <a:srgbClr val="C00000"/>
                </a:solidFill>
              </a:rPr>
              <a:t>실내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.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외 온도차이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(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효과입증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)</a:t>
            </a:r>
            <a:endParaRPr lang="ko-KR" altLang="en-US" sz="2800" b="1" dirty="0" smtClean="0">
              <a:solidFill>
                <a:srgbClr val="C00000"/>
              </a:solidFill>
            </a:endParaRPr>
          </a:p>
          <a:p>
            <a:pPr fontAlgn="base" latinLnBrk="0"/>
            <a:r>
              <a:rPr lang="en-US" altLang="ko-KR" b="1" dirty="0" smtClean="0"/>
              <a:t>                               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918656"/>
              </p:ext>
            </p:extLst>
          </p:nvPr>
        </p:nvGraphicFramePr>
        <p:xfrm>
          <a:off x="1763688" y="2276871"/>
          <a:ext cx="5669812" cy="3323082"/>
        </p:xfrm>
        <a:graphic>
          <a:graphicData uri="http://schemas.openxmlformats.org/drawingml/2006/table">
            <a:tbl>
              <a:tblPr/>
              <a:tblGrid>
                <a:gridCol w="1198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2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92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5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9705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사육두수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실내</a:t>
                      </a:r>
                      <a:r>
                        <a:rPr lang="en-US" altLang="ko-KR" sz="1500" b="1" kern="0" spc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.</a:t>
                      </a: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외 온도차이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비고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66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돼지농장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인슐래드시공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2,133</a:t>
                      </a:r>
                      <a:endParaRPr lang="en-US" sz="1000" b="1" kern="0" spc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5.3°</a:t>
                      </a:r>
                      <a:endParaRPr lang="en-US" sz="1000" b="1" kern="0" spc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C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2.6°</a:t>
                      </a:r>
                      <a:endParaRPr lang="en-US" sz="1000" b="1" kern="0" spc="0" dirty="0">
                        <a:solidFill>
                          <a:srgbClr val="C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6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일반</a:t>
                      </a:r>
                      <a:endParaRPr lang="ko-KR" altLang="en-US" sz="1000" b="1" kern="0" spc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1,333</a:t>
                      </a:r>
                      <a:endParaRPr lang="en-US" sz="1000" b="1" kern="0" spc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2.7°</a:t>
                      </a:r>
                      <a:endParaRPr lang="en-US" sz="1000" b="1" kern="0" spc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66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 dirty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한우농장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인슐래드시공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150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5°</a:t>
                      </a:r>
                      <a:endParaRPr lang="en-US" sz="1000" b="1" kern="0" spc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C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2°</a:t>
                      </a:r>
                      <a:endParaRPr lang="en-US" sz="1000" b="1" kern="0" spc="0" dirty="0">
                        <a:solidFill>
                          <a:srgbClr val="C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6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일반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80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3°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66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b="1" kern="0" spc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육계농장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인슐래드시공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40,000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6°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C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3°</a:t>
                      </a:r>
                      <a:endParaRPr lang="en-US" sz="1000" b="1" kern="0" spc="0" dirty="0">
                        <a:solidFill>
                          <a:srgbClr val="C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6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일반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40,000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0" spc="0" dirty="0">
                          <a:solidFill>
                            <a:srgbClr val="000000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3°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0" y="-4572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1115616" y="530381"/>
            <a:ext cx="6624736" cy="403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rgbClr val="FF0000"/>
                </a:solidFill>
              </a:rPr>
              <a:t>경기도 농업기술원 시범사업 자료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1619672" y="5733256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시험결과</a:t>
            </a:r>
            <a:r>
              <a:rPr lang="en-US" altLang="ko-KR" dirty="0" smtClean="0">
                <a:solidFill>
                  <a:srgbClr val="FF0000"/>
                </a:solidFill>
              </a:rPr>
              <a:t>: </a:t>
            </a:r>
            <a:r>
              <a:rPr lang="ko-KR" altLang="en-US" dirty="0" err="1" smtClean="0">
                <a:solidFill>
                  <a:srgbClr val="FF0000"/>
                </a:solidFill>
              </a:rPr>
              <a:t>인슐래드의</a:t>
            </a:r>
            <a:r>
              <a:rPr lang="ko-KR" altLang="en-US" dirty="0" smtClean="0">
                <a:solidFill>
                  <a:srgbClr val="FF0000"/>
                </a:solidFill>
              </a:rPr>
              <a:t> 효과로 벽면의 내</a:t>
            </a:r>
            <a:r>
              <a:rPr lang="en-US" altLang="ko-KR" dirty="0" smtClean="0">
                <a:solidFill>
                  <a:srgbClr val="FF0000"/>
                </a:solidFill>
              </a:rPr>
              <a:t>.</a:t>
            </a:r>
            <a:r>
              <a:rPr lang="ko-KR" altLang="en-US" dirty="0" err="1" smtClean="0">
                <a:solidFill>
                  <a:srgbClr val="FF0000"/>
                </a:solidFill>
              </a:rPr>
              <a:t>외부온도</a:t>
            </a:r>
            <a:r>
              <a:rPr lang="ko-KR" altLang="en-US" dirty="0" smtClean="0">
                <a:solidFill>
                  <a:srgbClr val="FF0000"/>
                </a:solidFill>
              </a:rPr>
              <a:t> 차이를 많이 나게 해 준다</a:t>
            </a:r>
            <a:r>
              <a:rPr lang="en-US" altLang="ko-KR" dirty="0" smtClean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014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2195513" y="404813"/>
            <a:ext cx="54832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인슐래드 효과 분석 </a:t>
            </a:r>
            <a:r>
              <a:rPr lang="en-US" altLang="ko-KR" sz="3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건축물</a:t>
            </a:r>
            <a:r>
              <a:rPr lang="en-US" altLang="ko-KR" sz="3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32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endParaRPr lang="ko-KR" altLang="en-US" sz="320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9" name="Group 497"/>
          <p:cNvGraphicFramePr>
            <a:graphicFrameLocks noGrp="1"/>
          </p:cNvGraphicFramePr>
          <p:nvPr>
            <p:ph idx="4294967295"/>
          </p:nvPr>
        </p:nvGraphicFramePr>
        <p:xfrm>
          <a:off x="0" y="2060575"/>
          <a:ext cx="7704137" cy="2865440"/>
        </p:xfrm>
        <a:graphic>
          <a:graphicData uri="http://schemas.openxmlformats.org/drawingml/2006/table">
            <a:tbl>
              <a:tblPr/>
              <a:tblGrid>
                <a:gridCol w="454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0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2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0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08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37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5317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시간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시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)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11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12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13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17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기온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(°C)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30.56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32.78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33.89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33.33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31.11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0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외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일반페인트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(°C)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38.89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40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41.67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40.56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39.44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0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인슐래드페인트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(°C)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31.11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31.67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31.67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31.67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29.44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0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벽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온도차이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(°C)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7.78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8.33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  <a:alpha val="7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8.89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10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0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내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일반페인트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(°C)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30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32.22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33.33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32.78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30.56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8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0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　</a:t>
                      </a:r>
                      <a:endParaRPr kumimoji="1" lang="ko-K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인슐래드페인트</a:t>
                      </a:r>
                      <a:r>
                        <a:rPr kumimoji="1" lang="en-US" altLang="ko-K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(°C)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26.11</a:t>
                      </a:r>
                      <a:endParaRPr kumimoji="1" lang="en-US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27.78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29.44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28.89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26.11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8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01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벽</a:t>
                      </a:r>
                      <a:endParaRPr kumimoji="1" lang="ko-KR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온도차이</a:t>
                      </a: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(°C)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3.89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4.44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3.89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3.89</a:t>
                      </a:r>
                      <a:endParaRPr kumimoji="1" lang="en-US" altLang="ko-K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4.45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4" marR="91434"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8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555" name="Rectangle 489"/>
          <p:cNvSpPr>
            <a:spLocks noChangeArrowheads="1"/>
          </p:cNvSpPr>
          <p:nvPr/>
        </p:nvSpPr>
        <p:spPr bwMode="auto">
          <a:xfrm>
            <a:off x="1177925" y="5614988"/>
            <a:ext cx="5410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482600" algn="l"/>
              </a:tabLst>
            </a:pP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일시</a:t>
            </a:r>
            <a:r>
              <a:rPr lang="en-US" altLang="ko-KR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:</a:t>
            </a: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	</a:t>
            </a:r>
            <a:r>
              <a:rPr lang="en-US" altLang="ko-KR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1998</a:t>
            </a: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17</a:t>
            </a: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일 </a:t>
            </a:r>
            <a:r>
              <a:rPr lang="en-US" altLang="ko-KR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장소</a:t>
            </a:r>
            <a:r>
              <a:rPr lang="en-US" altLang="ko-KR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:</a:t>
            </a: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 미국 플로리다주 올랜도</a:t>
            </a:r>
          </a:p>
          <a:p>
            <a:pPr>
              <a:tabLst>
                <a:tab pos="482600" algn="l"/>
              </a:tabLst>
            </a:pP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구조물</a:t>
            </a:r>
            <a:r>
              <a:rPr lang="en-US" altLang="ko-KR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동일한 시멘트블록 아파트</a:t>
            </a:r>
            <a:r>
              <a:rPr lang="en-US" altLang="ko-KR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에어컨 가동 안함</a:t>
            </a:r>
            <a:r>
              <a:rPr lang="en-US" altLang="ko-KR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20556" name="Text Box 498"/>
          <p:cNvSpPr txBox="1">
            <a:spLocks noChangeArrowheads="1"/>
          </p:cNvSpPr>
          <p:nvPr/>
        </p:nvSpPr>
        <p:spPr bwMode="auto">
          <a:xfrm>
            <a:off x="395536" y="1196752"/>
            <a:ext cx="4610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시간대별 </a:t>
            </a:r>
            <a:r>
              <a:rPr lang="ko-KR" altLang="en-US" sz="2800" dirty="0" err="1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내외부</a:t>
            </a:r>
            <a:r>
              <a:rPr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 온도차이 비교</a:t>
            </a:r>
          </a:p>
        </p:txBody>
      </p:sp>
      <p:sp>
        <p:nvSpPr>
          <p:cNvPr id="20557" name="Rectangle 489"/>
          <p:cNvSpPr>
            <a:spLocks noChangeArrowheads="1"/>
          </p:cNvSpPr>
          <p:nvPr/>
        </p:nvSpPr>
        <p:spPr bwMode="auto">
          <a:xfrm>
            <a:off x="755650" y="5135563"/>
            <a:ext cx="71993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482600" algn="l"/>
              </a:tabLst>
            </a:pPr>
            <a:r>
              <a:rPr lang="en-US" altLang="ko-KR">
                <a:latin typeface="휴먼모음T" pitchFamily="18" charset="-127"/>
                <a:ea typeface="휴먼모음T" pitchFamily="18" charset="-127"/>
              </a:rPr>
              <a:t>* </a:t>
            </a:r>
            <a:r>
              <a:rPr lang="ko-KR" altLang="en-US">
                <a:latin typeface="휴먼모음T" pitchFamily="18" charset="-127"/>
                <a:ea typeface="휴먼모음T" pitchFamily="18" charset="-127"/>
              </a:rPr>
              <a:t>인슐래드 적용 전 후 최대 실내는 </a:t>
            </a:r>
            <a:r>
              <a:rPr lang="en-US" altLang="ko-KR">
                <a:latin typeface="휴먼모음T" pitchFamily="18" charset="-127"/>
                <a:ea typeface="휴먼모음T" pitchFamily="18" charset="-127"/>
              </a:rPr>
              <a:t>4.5</a:t>
            </a:r>
            <a:r>
              <a:rPr lang="ko-KR" altLang="en-US">
                <a:latin typeface="휴먼모음T" pitchFamily="18" charset="-127"/>
                <a:ea typeface="휴먼모음T" pitchFamily="18" charset="-127"/>
              </a:rPr>
              <a:t>도</a:t>
            </a:r>
            <a:r>
              <a:rPr lang="en-US" altLang="ko-KR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>
                <a:latin typeface="휴먼모음T" pitchFamily="18" charset="-127"/>
                <a:ea typeface="휴먼모음T" pitchFamily="18" charset="-127"/>
              </a:rPr>
              <a:t>실외는 </a:t>
            </a:r>
            <a:r>
              <a:rPr lang="en-US" altLang="ko-KR">
                <a:latin typeface="휴먼모음T" pitchFamily="18" charset="-127"/>
                <a:ea typeface="휴먼모음T" pitchFamily="18" charset="-127"/>
              </a:rPr>
              <a:t>10</a:t>
            </a:r>
            <a:r>
              <a:rPr lang="ko-KR" altLang="en-US">
                <a:latin typeface="휴먼모음T" pitchFamily="18" charset="-127"/>
                <a:ea typeface="휴먼모음T" pitchFamily="18" charset="-127"/>
              </a:rPr>
              <a:t>도정도 차이를 보임 </a:t>
            </a:r>
            <a:endParaRPr lang="en-US" altLang="ko-KR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0558" name="Picture 7" descr="____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1700808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2195513" y="404813"/>
            <a:ext cx="548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인슐래드 효과 분석 </a:t>
            </a:r>
            <a:r>
              <a:rPr lang="en-US" altLang="ko-KR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</a:t>
            </a:r>
            <a:r>
              <a:rPr lang="en-US" altLang="ko-KR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4339" name="Picture 2" descr="http://www.ateitiestechnologijos.lt/tyrimai/Nr.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08138"/>
            <a:ext cx="336073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612775" y="1608138"/>
            <a:ext cx="1081088" cy="28733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en-US" altLang="ko-KR" b="1" dirty="0"/>
              <a:t>38.9°C</a:t>
            </a:r>
            <a:endParaRPr lang="ko-KR" altLang="en-US" b="1" dirty="0"/>
          </a:p>
        </p:txBody>
      </p:sp>
      <p:sp>
        <p:nvSpPr>
          <p:cNvPr id="10" name="직사각형 9"/>
          <p:cNvSpPr/>
          <p:nvPr/>
        </p:nvSpPr>
        <p:spPr>
          <a:xfrm>
            <a:off x="612775" y="3605213"/>
            <a:ext cx="636588" cy="288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en-US" altLang="ko-KR" sz="1100" b="1" dirty="0"/>
              <a:t>29.4°C</a:t>
            </a:r>
            <a:endParaRPr lang="ko-KR" altLang="en-US" sz="1100" b="1" dirty="0"/>
          </a:p>
        </p:txBody>
      </p:sp>
      <p:sp>
        <p:nvSpPr>
          <p:cNvPr id="11" name="직사각형 10"/>
          <p:cNvSpPr/>
          <p:nvPr/>
        </p:nvSpPr>
        <p:spPr>
          <a:xfrm>
            <a:off x="3335338" y="3600450"/>
            <a:ext cx="636587" cy="288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en-US" altLang="ko-KR" sz="1100" b="1" dirty="0"/>
              <a:t>39.4°C</a:t>
            </a:r>
            <a:endParaRPr lang="ko-KR" altLang="en-US" sz="1100" b="1" dirty="0"/>
          </a:p>
        </p:txBody>
      </p:sp>
      <p:pic>
        <p:nvPicPr>
          <p:cNvPr id="14343" name="Picture 4" descr="http://www.ateitiestechnologijos.lt/tyrimai/Nr.5.jp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1589088"/>
            <a:ext cx="33623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5199063" y="1592263"/>
            <a:ext cx="1081087" cy="28733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en-US" altLang="ko-KR" b="1" dirty="0"/>
              <a:t>35.1°C</a:t>
            </a:r>
            <a:endParaRPr lang="ko-KR" altLang="en-US" b="1" dirty="0"/>
          </a:p>
        </p:txBody>
      </p:sp>
      <p:sp>
        <p:nvSpPr>
          <p:cNvPr id="14" name="직사각형 13"/>
          <p:cNvSpPr/>
          <p:nvPr/>
        </p:nvSpPr>
        <p:spPr>
          <a:xfrm>
            <a:off x="5199063" y="3589338"/>
            <a:ext cx="636587" cy="288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en-US" altLang="ko-KR" sz="1100" b="1" dirty="0"/>
              <a:t>31.6°C</a:t>
            </a:r>
            <a:endParaRPr lang="ko-KR" altLang="en-US" sz="1100" b="1" dirty="0"/>
          </a:p>
        </p:txBody>
      </p:sp>
      <p:sp>
        <p:nvSpPr>
          <p:cNvPr id="15" name="직사각형 14"/>
          <p:cNvSpPr/>
          <p:nvPr/>
        </p:nvSpPr>
        <p:spPr>
          <a:xfrm>
            <a:off x="7921625" y="3586163"/>
            <a:ext cx="636588" cy="28733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r>
              <a:rPr lang="en-US" altLang="ko-KR" sz="1100" b="1" dirty="0"/>
              <a:t>37.7°C</a:t>
            </a:r>
            <a:endParaRPr lang="ko-KR" altLang="en-US" sz="1100" b="1" dirty="0"/>
          </a:p>
        </p:txBody>
      </p:sp>
      <p:sp>
        <p:nvSpPr>
          <p:cNvPr id="14347" name="Text Box 5"/>
          <p:cNvSpPr txBox="1">
            <a:spLocks noChangeArrowheads="1"/>
          </p:cNvSpPr>
          <p:nvPr/>
        </p:nvSpPr>
        <p:spPr bwMode="auto">
          <a:xfrm>
            <a:off x="201613" y="1157288"/>
            <a:ext cx="2641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2000">
                <a:latin typeface="HY견고딕" panose="02030600000101010101" pitchFamily="18" charset="-127"/>
                <a:ea typeface="HY견고딕" panose="02030600000101010101" pitchFamily="18" charset="-127"/>
              </a:rPr>
              <a:t>실내 </a:t>
            </a:r>
            <a:r>
              <a:rPr lang="en-US" altLang="ko-KR" sz="200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>
                <a:latin typeface="HY견고딕" panose="02030600000101010101" pitchFamily="18" charset="-127"/>
                <a:ea typeface="HY견고딕" panose="02030600000101010101" pitchFamily="18" charset="-127"/>
              </a:rPr>
              <a:t>열화상 카메라</a:t>
            </a:r>
            <a:r>
              <a:rPr lang="en-US" altLang="ko-KR" sz="200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2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348" name="Text Box 5"/>
          <p:cNvSpPr txBox="1">
            <a:spLocks noChangeArrowheads="1"/>
          </p:cNvSpPr>
          <p:nvPr/>
        </p:nvSpPr>
        <p:spPr bwMode="auto">
          <a:xfrm>
            <a:off x="1844675" y="6153150"/>
            <a:ext cx="8016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600">
                <a:latin typeface="HY견고딕" panose="02030600000101010101" pitchFamily="18" charset="-127"/>
                <a:ea typeface="HY견고딕" panose="02030600000101010101" pitchFamily="18" charset="-127"/>
              </a:rPr>
              <a:t>적용전</a:t>
            </a:r>
          </a:p>
        </p:txBody>
      </p:sp>
      <p:sp>
        <p:nvSpPr>
          <p:cNvPr id="14349" name="Text Box 5"/>
          <p:cNvSpPr txBox="1">
            <a:spLocks noChangeArrowheads="1"/>
          </p:cNvSpPr>
          <p:nvPr/>
        </p:nvSpPr>
        <p:spPr bwMode="auto">
          <a:xfrm>
            <a:off x="6588125" y="6153150"/>
            <a:ext cx="800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60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적용후</a:t>
            </a:r>
          </a:p>
        </p:txBody>
      </p:sp>
      <p:pic>
        <p:nvPicPr>
          <p:cNvPr id="14350" name="Picture 6" descr="http://www.ateitiestechnologijos.lt/tyrimai/Nr.4.jpg"/>
          <p:cNvPicPr preferRelativeResize="0"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894138"/>
            <a:ext cx="33639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8" descr="http://www.ateitiestechnologijos.lt/tyrimai/Nr.6.jpg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3873500"/>
            <a:ext cx="3367087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오른쪽 화살표 2"/>
          <p:cNvSpPr/>
          <p:nvPr/>
        </p:nvSpPr>
        <p:spPr>
          <a:xfrm>
            <a:off x="4029075" y="3670300"/>
            <a:ext cx="1130300" cy="419100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4353" name="TextBox 3"/>
          <p:cNvSpPr txBox="1">
            <a:spLocks noChangeArrowheads="1"/>
          </p:cNvSpPr>
          <p:nvPr/>
        </p:nvSpPr>
        <p:spPr bwMode="auto">
          <a:xfrm>
            <a:off x="4029075" y="3429000"/>
            <a:ext cx="11017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100" b="1">
                <a:solidFill>
                  <a:srgbClr val="FF0000"/>
                </a:solidFill>
              </a:rPr>
              <a:t>약 </a:t>
            </a:r>
            <a:r>
              <a:rPr lang="en-US" altLang="ko-KR" sz="1100" b="1">
                <a:solidFill>
                  <a:srgbClr val="FF0000"/>
                </a:solidFill>
              </a:rPr>
              <a:t>3.8°C </a:t>
            </a:r>
            <a:r>
              <a:rPr lang="ko-KR" altLang="en-US" sz="1100" b="1">
                <a:solidFill>
                  <a:srgbClr val="FF0000"/>
                </a:solidFill>
              </a:rPr>
              <a:t>차이</a:t>
            </a:r>
            <a:r>
              <a:rPr lang="en-US" altLang="ko-KR" sz="1100" b="1">
                <a:solidFill>
                  <a:srgbClr val="FF0000"/>
                </a:solidFill>
              </a:rPr>
              <a:t> </a:t>
            </a:r>
            <a:endParaRPr lang="ko-KR" altLang="en-US" sz="11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1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http://www.biomac.co.kr/images/DB/c_B2_09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27432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665633"/>
              </p:ext>
            </p:extLst>
          </p:nvPr>
        </p:nvGraphicFramePr>
        <p:xfrm>
          <a:off x="1331640" y="2060848"/>
          <a:ext cx="6096000" cy="3906522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87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평가항목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평가방법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평가결과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051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err="1" smtClean="0">
                          <a:latin typeface="맑은 고딕"/>
                          <a:ea typeface="굴림"/>
                          <a:cs typeface="굴림"/>
                        </a:rPr>
                        <a:t>열차폐성능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시료의 내</a:t>
                      </a:r>
                      <a:r>
                        <a:rPr lang="en-US" sz="1100" b="1" kern="0">
                          <a:latin typeface="맑은 고딕"/>
                          <a:ea typeface="굴림"/>
                          <a:cs typeface="굴림"/>
                        </a:rPr>
                        <a:t>·</a:t>
                      </a: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외부 온도차 확인</a:t>
                      </a:r>
                      <a:r>
                        <a:rPr lang="en-US" sz="1100" b="1" kern="0">
                          <a:latin typeface="맑은 고딕"/>
                          <a:ea typeface="굴림"/>
                          <a:cs typeface="굴림"/>
                        </a:rPr>
                        <a:t>(</a:t>
                      </a: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온도변화</a:t>
                      </a:r>
                      <a:r>
                        <a:rPr lang="en-US" sz="1100" b="1" kern="0">
                          <a:latin typeface="맑은 고딕"/>
                          <a:ea typeface="굴림"/>
                          <a:cs typeface="굴림"/>
                        </a:rPr>
                        <a:t> 0~50℃)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 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0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smtClean="0">
                          <a:latin typeface="맑은 고딕"/>
                          <a:ea typeface="굴림"/>
                          <a:cs typeface="굴림"/>
                        </a:rPr>
                        <a:t>시료</a:t>
                      </a:r>
                      <a:r>
                        <a:rPr lang="en-US" sz="1100" b="1" kern="0" dirty="0" smtClean="0">
                          <a:latin typeface="맑은 고딕"/>
                          <a:ea typeface="굴림"/>
                          <a:cs typeface="굴림"/>
                        </a:rPr>
                        <a:t> : 300 X 300 X 300mm, T-5mm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 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8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solidFill>
                            <a:srgbClr val="C00000"/>
                          </a:solidFill>
                          <a:latin typeface="맑은 고딕"/>
                          <a:ea typeface="굴림"/>
                          <a:cs typeface="굴림"/>
                        </a:rPr>
                        <a:t>무도장</a:t>
                      </a:r>
                      <a:endParaRPr lang="ko-KR" sz="9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C00000"/>
                          </a:solidFill>
                          <a:latin typeface="굴림"/>
                          <a:ea typeface="맑은 고딕"/>
                          <a:cs typeface="굴림"/>
                        </a:rPr>
                        <a:t>1℃</a:t>
                      </a:r>
                      <a:r>
                        <a:rPr lang="ko-KR" sz="1100" b="1" kern="0" dirty="0">
                          <a:solidFill>
                            <a:srgbClr val="C00000"/>
                          </a:solidFill>
                          <a:latin typeface="맑은 고딕"/>
                          <a:ea typeface="굴림"/>
                          <a:cs typeface="굴림"/>
                        </a:rPr>
                        <a:t>내외</a:t>
                      </a:r>
                      <a:endParaRPr lang="ko-KR" sz="9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8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solidFill>
                            <a:srgbClr val="FF0000"/>
                          </a:solidFill>
                          <a:latin typeface="맑은 고딕"/>
                          <a:ea typeface="굴림"/>
                          <a:cs typeface="굴림"/>
                        </a:rPr>
                        <a:t>일반페인트도장</a:t>
                      </a:r>
                      <a:endParaRPr lang="ko-KR" sz="900" b="1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FF0000"/>
                          </a:solidFill>
                          <a:latin typeface="굴림"/>
                          <a:ea typeface="맑은 고딕"/>
                          <a:cs typeface="굴림"/>
                        </a:rPr>
                        <a:t>2~3℃</a:t>
                      </a:r>
                      <a:endParaRPr lang="ko-KR" sz="900" b="1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err="1">
                          <a:solidFill>
                            <a:srgbClr val="00B0F0"/>
                          </a:solidFill>
                          <a:latin typeface="맑은 고딕"/>
                          <a:ea typeface="굴림"/>
                          <a:cs typeface="굴림"/>
                        </a:rPr>
                        <a:t>인슐래드</a:t>
                      </a:r>
                      <a:r>
                        <a:rPr lang="ko-KR" sz="1100" b="1" kern="0" dirty="0">
                          <a:solidFill>
                            <a:srgbClr val="00B0F0"/>
                          </a:solidFill>
                          <a:latin typeface="맑은 고딕"/>
                          <a:ea typeface="굴림"/>
                          <a:cs typeface="굴림"/>
                        </a:rPr>
                        <a:t> 혼합페인트 도장</a:t>
                      </a:r>
                      <a:endParaRPr lang="ko-KR" sz="900" b="1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B0F0"/>
                          </a:solidFill>
                          <a:latin typeface="굴림"/>
                          <a:ea typeface="맑은 고딕"/>
                          <a:cs typeface="굴림"/>
                        </a:rPr>
                        <a:t>10~11</a:t>
                      </a:r>
                      <a:endParaRPr lang="ko-KR" sz="900" b="1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57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온도변화</a:t>
                      </a:r>
                      <a:r>
                        <a:rPr lang="en-US" sz="1100" b="1" kern="0" dirty="0">
                          <a:latin typeface="맑은 고딕"/>
                          <a:ea typeface="굴림"/>
                          <a:cs typeface="굴림"/>
                        </a:rPr>
                        <a:t/>
                      </a:r>
                      <a:br>
                        <a:rPr lang="en-US" sz="1100" b="1" kern="0" dirty="0">
                          <a:latin typeface="맑은 고딕"/>
                          <a:ea typeface="굴림"/>
                          <a:cs typeface="굴림"/>
                        </a:rPr>
                      </a:b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저항성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 smtClean="0">
                        <a:latin typeface="맑은 고딕"/>
                        <a:ea typeface="굴림"/>
                        <a:cs typeface="굴림"/>
                      </a:endParaRP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smtClean="0">
                          <a:latin typeface="맑은 고딕"/>
                          <a:ea typeface="굴림"/>
                          <a:cs typeface="굴림"/>
                        </a:rPr>
                        <a:t>온도변화</a:t>
                      </a:r>
                      <a:r>
                        <a:rPr lang="en-US" sz="1100" b="1" kern="0" dirty="0" smtClean="0">
                          <a:latin typeface="맑은 고딕"/>
                          <a:ea typeface="굴림"/>
                          <a:cs typeface="굴림"/>
                        </a:rPr>
                        <a:t> </a:t>
                      </a:r>
                      <a:r>
                        <a:rPr lang="en-US" sz="1100" b="1" kern="0" dirty="0">
                          <a:latin typeface="맑은 고딕"/>
                          <a:ea typeface="굴림"/>
                          <a:cs typeface="굴림"/>
                        </a:rPr>
                        <a:t>: 1CYCLE-5~80℃, 150CYCLE</a:t>
                      </a:r>
                      <a:br>
                        <a:rPr lang="en-US" sz="1100" b="1" kern="0" dirty="0">
                          <a:latin typeface="맑은 고딕"/>
                          <a:ea typeface="굴림"/>
                          <a:cs typeface="굴림"/>
                        </a:rPr>
                      </a:b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반복 후 변형발생 확인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유해한 변형발생</a:t>
                      </a:r>
                      <a:r>
                        <a:rPr lang="en-US" sz="1100" b="1" kern="0">
                          <a:latin typeface="맑은 고딕"/>
                          <a:ea typeface="굴림"/>
                          <a:cs typeface="굴림"/>
                        </a:rPr>
                        <a:t/>
                      </a:r>
                      <a:br>
                        <a:rPr lang="en-US" sz="1100" b="1" kern="0">
                          <a:latin typeface="맑은 고딕"/>
                          <a:ea typeface="굴림"/>
                          <a:cs typeface="굴림"/>
                        </a:rPr>
                      </a:b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없음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051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err="1" smtClean="0">
                          <a:latin typeface="맑은 고딕"/>
                          <a:ea typeface="굴림"/>
                          <a:cs typeface="굴림"/>
                        </a:rPr>
                        <a:t>열반사효과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시료를 일광에 약</a:t>
                      </a:r>
                      <a:r>
                        <a:rPr lang="en-US" sz="1100" b="1" kern="0" dirty="0">
                          <a:latin typeface="맑은 고딕"/>
                          <a:ea typeface="굴림"/>
                          <a:cs typeface="굴림"/>
                        </a:rPr>
                        <a:t>1</a:t>
                      </a:r>
                      <a:r>
                        <a:rPr lang="ko-KR" sz="1100" b="1" kern="0" dirty="0" err="1">
                          <a:latin typeface="맑은 고딕"/>
                          <a:ea typeface="굴림"/>
                          <a:cs typeface="굴림"/>
                        </a:rPr>
                        <a:t>시간동안</a:t>
                      </a: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 노출 후 표면온도 비교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 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1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1100" b="1" kern="0" dirty="0" smtClean="0">
                        <a:latin typeface="맑은 고딕"/>
                        <a:ea typeface="굴림"/>
                        <a:cs typeface="굴림"/>
                      </a:endParaRP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smtClean="0">
                          <a:latin typeface="맑은 고딕"/>
                          <a:ea typeface="굴림"/>
                          <a:cs typeface="굴림"/>
                        </a:rPr>
                        <a:t>시료</a:t>
                      </a:r>
                      <a:r>
                        <a:rPr lang="en-US" sz="1100" b="1" kern="0" dirty="0" smtClean="0">
                          <a:latin typeface="맑은 고딕"/>
                          <a:ea typeface="굴림"/>
                          <a:cs typeface="굴림"/>
                        </a:rPr>
                        <a:t> </a:t>
                      </a:r>
                      <a:r>
                        <a:rPr lang="en-US" sz="1100" b="1" kern="0" dirty="0">
                          <a:latin typeface="맑은 고딕"/>
                          <a:ea typeface="굴림"/>
                          <a:cs typeface="굴림"/>
                        </a:rPr>
                        <a:t>: 300 X 300 X 50mm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latin typeface="굴림"/>
                          <a:ea typeface="맑은 고딕"/>
                          <a:cs typeface="굴림"/>
                        </a:rPr>
                        <a:t> 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8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solidFill>
                            <a:srgbClr val="C00000"/>
                          </a:solidFill>
                          <a:latin typeface="맑은 고딕"/>
                          <a:ea typeface="굴림"/>
                          <a:cs typeface="굴림"/>
                        </a:rPr>
                        <a:t>무도장</a:t>
                      </a:r>
                      <a:endParaRPr lang="ko-KR" sz="9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C00000"/>
                          </a:solidFill>
                          <a:latin typeface="굴림"/>
                          <a:ea typeface="맑은 고딕"/>
                          <a:cs typeface="굴림"/>
                        </a:rPr>
                        <a:t>57.5℃</a:t>
                      </a:r>
                      <a:endParaRPr lang="ko-KR" sz="9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8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solidFill>
                            <a:srgbClr val="FF0000"/>
                          </a:solidFill>
                          <a:latin typeface="맑은 고딕"/>
                          <a:ea typeface="굴림"/>
                          <a:cs typeface="굴림"/>
                        </a:rPr>
                        <a:t>일반페인트도장</a:t>
                      </a:r>
                      <a:endParaRPr lang="ko-KR" sz="900" b="1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FF0000"/>
                          </a:solidFill>
                          <a:latin typeface="굴림"/>
                          <a:ea typeface="맑은 고딕"/>
                          <a:cs typeface="굴림"/>
                        </a:rPr>
                        <a:t>44.3℃</a:t>
                      </a:r>
                      <a:endParaRPr lang="ko-KR" sz="900" b="1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87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err="1">
                          <a:solidFill>
                            <a:srgbClr val="00B0F0"/>
                          </a:solidFill>
                          <a:latin typeface="맑은 고딕"/>
                          <a:ea typeface="굴림"/>
                          <a:cs typeface="굴림"/>
                        </a:rPr>
                        <a:t>인슐래드</a:t>
                      </a:r>
                      <a:r>
                        <a:rPr lang="ko-KR" sz="1100" b="1" kern="0" dirty="0">
                          <a:solidFill>
                            <a:srgbClr val="00B0F0"/>
                          </a:solidFill>
                          <a:latin typeface="맑은 고딕"/>
                          <a:ea typeface="굴림"/>
                          <a:cs typeface="굴림"/>
                        </a:rPr>
                        <a:t> 혼합페인트 도장</a:t>
                      </a:r>
                      <a:endParaRPr lang="ko-KR" sz="900" b="1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B0F0"/>
                          </a:solidFill>
                          <a:latin typeface="굴림"/>
                          <a:ea typeface="맑은 고딕"/>
                          <a:cs typeface="굴림"/>
                        </a:rPr>
                        <a:t>33.7℃</a:t>
                      </a:r>
                      <a:endParaRPr lang="ko-KR" sz="900" b="1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http://www.biomac.co.kr/images/DB/c_B2_11_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45148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806738"/>
              </p:ext>
            </p:extLst>
          </p:nvPr>
        </p:nvGraphicFramePr>
        <p:xfrm>
          <a:off x="1475656" y="2564904"/>
          <a:ext cx="5565725" cy="3426132"/>
        </p:xfrm>
        <a:graphic>
          <a:graphicData uri="http://schemas.openxmlformats.org/drawingml/2006/table">
            <a:tbl>
              <a:tblPr/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38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0870">
                <a:tc row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구 분</a:t>
                      </a:r>
                      <a:endParaRPr lang="ko-KR" sz="9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대기온도</a:t>
                      </a:r>
                      <a:endParaRPr lang="ko-KR" sz="9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온도변화</a:t>
                      </a:r>
                      <a:endParaRPr lang="ko-KR" sz="9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18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시공전</a:t>
                      </a:r>
                      <a:endParaRPr lang="ko-KR" sz="9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시공후</a:t>
                      </a:r>
                      <a:endParaRPr lang="ko-KR" sz="9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차이</a:t>
                      </a:r>
                      <a:endParaRPr lang="ko-KR" sz="9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시공전</a:t>
                      </a:r>
                      <a:endParaRPr lang="ko-KR" sz="9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시공후</a:t>
                      </a:r>
                      <a:endParaRPr lang="ko-KR" sz="9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>
                          <a:latin typeface="맑은 고딕"/>
                          <a:ea typeface="굴림"/>
                          <a:cs typeface="굴림"/>
                        </a:rPr>
                        <a:t>차이</a:t>
                      </a:r>
                      <a:endParaRPr lang="ko-KR" sz="9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C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36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err="1">
                          <a:latin typeface="맑은 고딕"/>
                          <a:ea typeface="굴림"/>
                          <a:cs typeface="굴림"/>
                        </a:rPr>
                        <a:t>전면벽</a:t>
                      </a:r>
                      <a:r>
                        <a:rPr lang="en-US" sz="1100" b="1" kern="0" dirty="0">
                          <a:latin typeface="맑은 고딕"/>
                          <a:ea typeface="굴림"/>
                          <a:cs typeface="굴림"/>
                        </a:rPr>
                        <a:t>1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latin typeface="굴림"/>
                          <a:ea typeface="맑은 고딕"/>
                          <a:cs typeface="굴림"/>
                        </a:rPr>
                        <a:t>30.6℃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31.0℃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+0.4℃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FF0000"/>
                          </a:solidFill>
                          <a:latin typeface="굴림"/>
                          <a:ea typeface="맑은 고딕"/>
                          <a:cs typeface="굴림"/>
                        </a:rPr>
                        <a:t>38.7℃</a:t>
                      </a:r>
                      <a:endParaRPr lang="ko-KR" sz="900" b="1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B0F0"/>
                          </a:solidFill>
                          <a:latin typeface="굴림"/>
                          <a:ea typeface="맑은 고딕"/>
                          <a:cs typeface="굴림"/>
                        </a:rPr>
                        <a:t>34.3℃</a:t>
                      </a:r>
                      <a:endParaRPr lang="ko-KR" sz="900" b="1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C00000"/>
                          </a:solidFill>
                          <a:latin typeface="굴림"/>
                          <a:ea typeface="맑은 고딕"/>
                          <a:cs typeface="굴림"/>
                        </a:rPr>
                        <a:t>-4.4℃</a:t>
                      </a:r>
                      <a:endParaRPr lang="ko-KR" sz="9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err="1">
                          <a:latin typeface="맑은 고딕"/>
                          <a:ea typeface="굴림"/>
                          <a:cs typeface="굴림"/>
                        </a:rPr>
                        <a:t>전면벽</a:t>
                      </a:r>
                      <a:r>
                        <a:rPr lang="en-US" sz="1100" b="1" kern="0" dirty="0">
                          <a:latin typeface="맑은 고딕"/>
                          <a:ea typeface="굴림"/>
                          <a:cs typeface="굴림"/>
                        </a:rPr>
                        <a:t>2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latin typeface="굴림"/>
                          <a:ea typeface="맑은 고딕"/>
                          <a:cs typeface="굴림"/>
                        </a:rPr>
                        <a:t>30.6℃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latin typeface="굴림"/>
                          <a:ea typeface="맑은 고딕"/>
                          <a:cs typeface="굴림"/>
                        </a:rPr>
                        <a:t>31.0℃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+0.4℃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FF0000"/>
                          </a:solidFill>
                          <a:latin typeface="굴림"/>
                          <a:ea typeface="맑은 고딕"/>
                          <a:cs typeface="굴림"/>
                        </a:rPr>
                        <a:t>37.9℃</a:t>
                      </a:r>
                      <a:endParaRPr lang="ko-KR" sz="900" b="1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B0F0"/>
                          </a:solidFill>
                          <a:latin typeface="굴림"/>
                          <a:ea typeface="맑은 고딕"/>
                          <a:cs typeface="굴림"/>
                        </a:rPr>
                        <a:t>35.8℃</a:t>
                      </a:r>
                      <a:endParaRPr lang="ko-KR" sz="900" b="1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C00000"/>
                          </a:solidFill>
                          <a:latin typeface="굴림"/>
                          <a:ea typeface="맑은 고딕"/>
                          <a:cs typeface="굴림"/>
                        </a:rPr>
                        <a:t>-2.1℃</a:t>
                      </a:r>
                      <a:endParaRPr lang="ko-KR" sz="9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74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b="1" u="sng" kern="0" dirty="0">
                          <a:solidFill>
                            <a:srgbClr val="00B050"/>
                          </a:solidFill>
                          <a:latin typeface="맑은 고딕"/>
                          <a:ea typeface="굴림"/>
                          <a:cs typeface="굴림"/>
                        </a:rPr>
                        <a:t>전면지붕</a:t>
                      </a:r>
                      <a:endParaRPr lang="ko-KR" sz="1400" b="1" u="sng" kern="100" dirty="0">
                        <a:solidFill>
                          <a:srgbClr val="00B05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sng" kern="0" dirty="0">
                          <a:solidFill>
                            <a:srgbClr val="00B050"/>
                          </a:solidFill>
                          <a:latin typeface="굴림"/>
                          <a:ea typeface="맑은 고딕"/>
                          <a:cs typeface="굴림"/>
                        </a:rPr>
                        <a:t>30.6℃</a:t>
                      </a:r>
                      <a:endParaRPr lang="ko-KR" sz="1400" b="1" u="sng" kern="100" dirty="0">
                        <a:solidFill>
                          <a:srgbClr val="00B05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sng" kern="0" dirty="0">
                          <a:solidFill>
                            <a:srgbClr val="00B050"/>
                          </a:solidFill>
                          <a:latin typeface="굴림"/>
                          <a:ea typeface="맑은 고딕"/>
                          <a:cs typeface="굴림"/>
                        </a:rPr>
                        <a:t>31.0℃</a:t>
                      </a:r>
                      <a:endParaRPr lang="ko-KR" sz="1400" b="1" u="sng" kern="100" dirty="0">
                        <a:solidFill>
                          <a:srgbClr val="00B05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sng" kern="0" dirty="0">
                          <a:solidFill>
                            <a:srgbClr val="00B050"/>
                          </a:solidFill>
                          <a:latin typeface="굴림"/>
                          <a:ea typeface="맑은 고딕"/>
                          <a:cs typeface="굴림"/>
                        </a:rPr>
                        <a:t>0℃</a:t>
                      </a:r>
                      <a:endParaRPr lang="ko-KR" sz="1400" b="1" u="sng" kern="100" dirty="0">
                        <a:solidFill>
                          <a:srgbClr val="00B05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sng" kern="0" dirty="0">
                          <a:solidFill>
                            <a:srgbClr val="FF0000"/>
                          </a:solidFill>
                          <a:latin typeface="굴림"/>
                          <a:ea typeface="맑은 고딕"/>
                          <a:cs typeface="굴림"/>
                        </a:rPr>
                        <a:t>68.2℃</a:t>
                      </a:r>
                      <a:endParaRPr lang="ko-KR" sz="1400" b="1" u="sng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sng" kern="0" dirty="0">
                          <a:solidFill>
                            <a:srgbClr val="00B0F0"/>
                          </a:solidFill>
                          <a:latin typeface="굴림"/>
                          <a:ea typeface="맑은 고딕"/>
                          <a:cs typeface="굴림"/>
                        </a:rPr>
                        <a:t>40.1℃</a:t>
                      </a:r>
                      <a:endParaRPr lang="ko-KR" sz="1400" b="1" u="sng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u="sng" kern="0" dirty="0">
                          <a:solidFill>
                            <a:srgbClr val="00B050"/>
                          </a:solidFill>
                          <a:latin typeface="굴림"/>
                          <a:ea typeface="맑은 고딕"/>
                          <a:cs typeface="굴림"/>
                        </a:rPr>
                        <a:t>-28.1℃</a:t>
                      </a:r>
                      <a:endParaRPr lang="ko-KR" sz="1400" b="1" u="sng" kern="100" dirty="0">
                        <a:solidFill>
                          <a:srgbClr val="00B05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u="sng" kern="100" dirty="0">
                        <a:solidFill>
                          <a:srgbClr val="00B05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u="sng" kern="100" dirty="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u="sng" kern="100" dirty="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후면지붕</a:t>
                      </a:r>
                      <a:r>
                        <a:rPr lang="en-US" sz="1100" b="1" kern="0">
                          <a:latin typeface="맑은 고딕"/>
                          <a:ea typeface="굴림"/>
                          <a:cs typeface="굴림"/>
                        </a:rPr>
                        <a:t>1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30.6℃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latin typeface="굴림"/>
                          <a:ea typeface="맑은 고딕"/>
                          <a:cs typeface="굴림"/>
                        </a:rPr>
                        <a:t>31.0℃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latin typeface="굴림"/>
                          <a:ea typeface="맑은 고딕"/>
                          <a:cs typeface="굴림"/>
                        </a:rPr>
                        <a:t>+0.4℃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FF0000"/>
                          </a:solidFill>
                          <a:latin typeface="굴림"/>
                          <a:ea typeface="맑은 고딕"/>
                          <a:cs typeface="굴림"/>
                        </a:rPr>
                        <a:t>53.9℃</a:t>
                      </a:r>
                      <a:endParaRPr lang="ko-KR" sz="900" b="1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B0F0"/>
                          </a:solidFill>
                          <a:latin typeface="굴림"/>
                          <a:ea typeface="맑은 고딕"/>
                          <a:cs typeface="굴림"/>
                        </a:rPr>
                        <a:t>36.9℃</a:t>
                      </a:r>
                      <a:endParaRPr lang="ko-KR" sz="900" b="1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C00000"/>
                          </a:solidFill>
                          <a:latin typeface="굴림"/>
                          <a:ea typeface="맑은 고딕"/>
                          <a:cs typeface="굴림"/>
                        </a:rPr>
                        <a:t>-17.0℃</a:t>
                      </a:r>
                      <a:endParaRPr lang="ko-KR" sz="9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>
                          <a:latin typeface="맑은 고딕"/>
                          <a:ea typeface="굴림"/>
                          <a:cs typeface="굴림"/>
                        </a:rPr>
                        <a:t>후면지붕</a:t>
                      </a:r>
                      <a:r>
                        <a:rPr lang="en-US" sz="1100" b="1" kern="0">
                          <a:latin typeface="맑은 고딕"/>
                          <a:ea typeface="굴림"/>
                          <a:cs typeface="굴림"/>
                        </a:rPr>
                        <a:t>2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30.6℃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31.0℃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latin typeface="굴림"/>
                          <a:ea typeface="맑은 고딕"/>
                          <a:cs typeface="굴림"/>
                        </a:rPr>
                        <a:t>+0.4℃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FF0000"/>
                          </a:solidFill>
                          <a:latin typeface="굴림"/>
                          <a:ea typeface="맑은 고딕"/>
                          <a:cs typeface="굴림"/>
                        </a:rPr>
                        <a:t>61.5℃</a:t>
                      </a:r>
                      <a:endParaRPr lang="ko-KR" sz="900" b="1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B0F0"/>
                          </a:solidFill>
                          <a:latin typeface="굴림"/>
                          <a:ea typeface="맑은 고딕"/>
                          <a:cs typeface="굴림"/>
                        </a:rPr>
                        <a:t>42.2℃</a:t>
                      </a:r>
                      <a:endParaRPr lang="ko-KR" sz="900" b="1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C00000"/>
                          </a:solidFill>
                          <a:latin typeface="굴림"/>
                          <a:ea typeface="맑은 고딕"/>
                          <a:cs typeface="굴림"/>
                        </a:rPr>
                        <a:t>-19.3℃</a:t>
                      </a:r>
                      <a:endParaRPr lang="ko-KR" sz="9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581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100" b="1" kern="0" dirty="0" err="1">
                          <a:latin typeface="맑은 고딕"/>
                          <a:ea typeface="굴림"/>
                          <a:cs typeface="굴림"/>
                        </a:rPr>
                        <a:t>후면벽</a:t>
                      </a:r>
                      <a:endParaRPr lang="ko-KR" sz="900" b="1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30.3℃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31.3℃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>
                          <a:latin typeface="굴림"/>
                          <a:ea typeface="맑은 고딕"/>
                          <a:cs typeface="굴림"/>
                        </a:rPr>
                        <a:t>+1.0℃</a:t>
                      </a:r>
                      <a:endParaRPr lang="ko-KR" sz="900" b="1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FF0000"/>
                          </a:solidFill>
                          <a:latin typeface="굴림"/>
                          <a:ea typeface="맑은 고딕"/>
                          <a:cs typeface="굴림"/>
                        </a:rPr>
                        <a:t>41.1℃</a:t>
                      </a:r>
                      <a:endParaRPr lang="ko-KR" sz="900" b="1" kern="100" dirty="0">
                        <a:solidFill>
                          <a:srgbClr val="FF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00B0F0"/>
                          </a:solidFill>
                          <a:latin typeface="굴림"/>
                          <a:ea typeface="맑은 고딕"/>
                          <a:cs typeface="굴림"/>
                        </a:rPr>
                        <a:t>38.4℃</a:t>
                      </a:r>
                      <a:endParaRPr lang="ko-KR" sz="900" b="1" kern="100" dirty="0">
                        <a:solidFill>
                          <a:srgbClr val="00B0F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0" dirty="0">
                          <a:solidFill>
                            <a:srgbClr val="C00000"/>
                          </a:solidFill>
                          <a:latin typeface="굴림"/>
                          <a:ea typeface="맑은 고딕"/>
                          <a:cs typeface="굴림"/>
                        </a:rPr>
                        <a:t>-2.7℃</a:t>
                      </a:r>
                      <a:endParaRPr lang="ko-KR" sz="900" b="1" kern="100" dirty="0">
                        <a:solidFill>
                          <a:srgbClr val="C00000"/>
                        </a:solidFill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 dirty="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 dirty="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endParaRPr lang="ko-KR" sz="900" b="1" kern="100" dirty="0">
                        <a:latin typeface="맑은 고딕"/>
                        <a:ea typeface="맑은 고딕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법무부 시설 </a:t>
            </a:r>
            <a:r>
              <a:rPr lang="ko-KR" altLang="en-US" dirty="0" err="1" smtClean="0">
                <a:solidFill>
                  <a:schemeClr val="bg1"/>
                </a:solidFill>
              </a:rPr>
              <a:t>시공효과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2123728" y="404813"/>
            <a:ext cx="50722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3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인슐래드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효과 분석 </a:t>
            </a:r>
            <a:r>
              <a:rPr lang="en-US" altLang="ko-KR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농장</a:t>
            </a:r>
            <a:r>
              <a:rPr lang="en-US" altLang="ko-KR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3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273" name="Rectangle 3"/>
          <p:cNvSpPr>
            <a:spLocks noGrp="1" noChangeArrowheads="1"/>
          </p:cNvSpPr>
          <p:nvPr/>
        </p:nvSpPr>
        <p:spPr bwMode="auto">
          <a:xfrm>
            <a:off x="-1836738" y="2857500"/>
            <a:ext cx="8229601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ko-KR" altLang="en-US" sz="280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412776"/>
            <a:ext cx="568863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사례 </a:t>
            </a:r>
            <a:r>
              <a:rPr kumimoji="1" lang="en-US" altLang="ko-KR" sz="2800" dirty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:</a:t>
            </a:r>
            <a:r>
              <a:rPr kumimoji="1" lang="en-US" altLang="ko-KR" sz="2800" dirty="0" smtClean="0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1" lang="ko-KR" altLang="en-US" sz="2800" dirty="0" err="1">
                <a:solidFill>
                  <a:srgbClr val="990000"/>
                </a:solidFill>
                <a:latin typeface="휴먼모음T" pitchFamily="18" charset="-127"/>
                <a:ea typeface="휴먼모음T" pitchFamily="18" charset="-127"/>
              </a:rPr>
              <a:t>피드빈</a:t>
            </a:r>
            <a:endParaRPr kumimoji="1" lang="en-US" altLang="ko-KR" sz="2800" dirty="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  <a:p>
            <a:endParaRPr kumimoji="1" lang="en-US" altLang="ko-KR" sz="2800" dirty="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장소 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경기도 이천 </a:t>
            </a:r>
            <a:endParaRPr kumimoji="1" lang="en-US" altLang="ko-KR" sz="2000" dirty="0">
              <a:solidFill>
                <a:schemeClr val="tx2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측정 방법 </a:t>
            </a:r>
            <a:r>
              <a:rPr kumimoji="1" lang="en-US" altLang="ko-KR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kumimoji="1" lang="ko-KR" altLang="en-US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외부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0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피드빈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근처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), </a:t>
            </a:r>
            <a:r>
              <a:rPr kumimoji="1" lang="ko-KR" altLang="en-US" sz="20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인슐래드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시공 </a:t>
            </a:r>
            <a:r>
              <a:rPr kumimoji="1" lang="ko-KR" altLang="en-US" sz="20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피드빈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                                </a:t>
            </a:r>
          </a:p>
          <a:p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</a:t>
            </a:r>
            <a:r>
              <a:rPr kumimoji="1" lang="ko-KR" altLang="en-US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일반 </a:t>
            </a:r>
            <a:r>
              <a:rPr kumimoji="1" lang="ko-KR" altLang="en-US" sz="2000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피드빈내에</a:t>
            </a:r>
            <a:r>
              <a:rPr kumimoji="1" lang="ko-KR" altLang="en-US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1" lang="ko-KR" altLang="en-US" sz="20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데이터로거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설치하여 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30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분 </a:t>
            </a:r>
            <a:endParaRPr kumimoji="1" lang="en-US" altLang="ko-KR" sz="2000" dirty="0">
              <a:solidFill>
                <a:schemeClr val="tx2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</a:t>
            </a:r>
            <a:r>
              <a:rPr kumimoji="1" lang="ko-KR" altLang="en-US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간격으로 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온</a:t>
            </a:r>
            <a:r>
              <a:rPr kumimoji="1" lang="en-US" altLang="ko-KR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/</a:t>
            </a:r>
            <a:r>
              <a:rPr kumimoji="1" lang="ko-KR" altLang="en-US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습도 측정</a:t>
            </a:r>
          </a:p>
          <a:p>
            <a:endParaRPr kumimoji="1" lang="ko-KR" altLang="en-US" sz="2800" dirty="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547898"/>
              </p:ext>
            </p:extLst>
          </p:nvPr>
        </p:nvGraphicFramePr>
        <p:xfrm>
          <a:off x="291675" y="3634820"/>
          <a:ext cx="8558294" cy="2011680"/>
        </p:xfrm>
        <a:graphic>
          <a:graphicData uri="http://schemas.openxmlformats.org/drawingml/2006/table">
            <a:tbl>
              <a:tblPr/>
              <a:tblGrid>
                <a:gridCol w="3804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구분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최고 온도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최저 온도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일반 </a:t>
                      </a:r>
                      <a:r>
                        <a:rPr kumimoji="1" lang="ko-KR" altLang="en-US" sz="160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피드빈</a:t>
                      </a: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(°C)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48.2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20.8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인슐래드</a:t>
                      </a:r>
                      <a:r>
                        <a:rPr kumimoji="1" lang="ko-KR" altLang="en-US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시공 </a:t>
                      </a:r>
                      <a:r>
                        <a:rPr kumimoji="1" lang="ko-KR" altLang="en-US" sz="160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피드빈</a:t>
                      </a: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(°C)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39.5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20.6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kern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온도차</a:t>
                      </a: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(°C)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 dirty="0">
                          <a:solidFill>
                            <a:srgbClr val="FF0000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8.7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0.2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대기 온도</a:t>
                      </a: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(°C)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45.3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측정 시각</a:t>
                      </a: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(°C)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08 05 13:30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08 07 2:00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0" name="Picture 2" descr="http://www.biomac.co.kr/MBoard/FileUpload/Thumb_l/201005101710160.7570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404" y="1283904"/>
            <a:ext cx="2952328" cy="221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5877272"/>
            <a:ext cx="839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* </a:t>
            </a:r>
            <a:r>
              <a:rPr kumimoji="1"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시공 전후 </a:t>
            </a:r>
            <a:r>
              <a:rPr kumimoji="1" lang="ko-KR" altLang="en-US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최고</a:t>
            </a:r>
            <a:r>
              <a:rPr kumimoji="1"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1" lang="ko-KR" altLang="en-US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온도 차이가 </a:t>
            </a:r>
            <a:r>
              <a:rPr kumimoji="1" lang="en-US" altLang="ko-KR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8.7°C </a:t>
            </a:r>
            <a:r>
              <a:rPr kumimoji="1"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발생함</a:t>
            </a:r>
            <a:r>
              <a:rPr kumimoji="1"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시공후에는</a:t>
            </a:r>
            <a:r>
              <a:rPr kumimoji="1"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최고</a:t>
            </a:r>
            <a:r>
              <a:rPr kumimoji="1" lang="en-US" altLang="ko-K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kumimoji="1" lang="ko-KR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최저의 온도변화 </a:t>
            </a:r>
            <a:r>
              <a:rPr kumimoji="1" lang="ko-KR" alt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적어짐</a:t>
            </a:r>
            <a:endParaRPr kumimoji="1"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05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0" y="764704"/>
            <a:ext cx="9144000" cy="533400"/>
          </a:xfrm>
          <a:prstGeom prst="rect">
            <a:avLst/>
          </a:prstGeom>
          <a:gradFill rotWithShape="0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ko-KR" alt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인슐래드의</a:t>
            </a:r>
            <a:r>
              <a:rPr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효과분석</a:t>
            </a:r>
          </a:p>
        </p:txBody>
      </p:sp>
      <p:graphicFrame>
        <p:nvGraphicFramePr>
          <p:cNvPr id="112839" name="Group 19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96357829"/>
              </p:ext>
            </p:extLst>
          </p:nvPr>
        </p:nvGraphicFramePr>
        <p:xfrm>
          <a:off x="539552" y="2217737"/>
          <a:ext cx="8459489" cy="2447926"/>
        </p:xfrm>
        <a:graphic>
          <a:graphicData uri="http://schemas.openxmlformats.org/drawingml/2006/table">
            <a:tbl>
              <a:tblPr/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4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27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일시</a:t>
                      </a:r>
                      <a:endParaRPr kumimoji="1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장소</a:t>
                      </a:r>
                      <a:endParaRPr kumimoji="1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일반 피드빈</a:t>
                      </a:r>
                      <a:endParaRPr kumimoji="1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인슐래드 피드빈</a:t>
                      </a:r>
                      <a:endParaRPr kumimoji="1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대기온도</a:t>
                      </a:r>
                      <a:endParaRPr kumimoji="1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18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04</a:t>
                      </a: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년 </a:t>
                      </a: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8</a:t>
                      </a: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월 </a:t>
                      </a: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20</a:t>
                      </a: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일 </a:t>
                      </a: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</a:t>
                      </a: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시</a:t>
                      </a:r>
                      <a:endParaRPr kumimoji="1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평택</a:t>
                      </a:r>
                      <a:endParaRPr kumimoji="1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53.2°C</a:t>
                      </a:r>
                      <a:endParaRPr kumimoji="1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31.4°C</a:t>
                      </a:r>
                      <a:endParaRPr kumimoji="1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32.6°C</a:t>
                      </a:r>
                      <a:endParaRPr kumimoji="1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775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05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년 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월 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14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일 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시</a:t>
                      </a:r>
                      <a:endParaRPr kumimoji="1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안성</a:t>
                      </a:r>
                      <a:endParaRPr kumimoji="1" lang="ko-KR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37.6°C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29.5°C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30.3°C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188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05</a:t>
                      </a: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년 </a:t>
                      </a: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7</a:t>
                      </a: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월 </a:t>
                      </a: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6</a:t>
                      </a: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일 </a:t>
                      </a: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15</a:t>
                      </a: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시</a:t>
                      </a:r>
                      <a:endParaRPr kumimoji="1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진천</a:t>
                      </a:r>
                      <a:endParaRPr kumimoji="1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40.4°C</a:t>
                      </a:r>
                      <a:endParaRPr kumimoji="1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31.5°C</a:t>
                      </a:r>
                      <a:endParaRPr kumimoji="1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</a:rPr>
                        <a:t>32.8°C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2833" name="Rectangle 193"/>
          <p:cNvSpPr>
            <a:spLocks noChangeArrowheads="1"/>
          </p:cNvSpPr>
          <p:nvPr/>
        </p:nvSpPr>
        <p:spPr bwMode="auto">
          <a:xfrm>
            <a:off x="2195513" y="5013325"/>
            <a:ext cx="47736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482600" algn="l"/>
              </a:tabLst>
            </a:pPr>
            <a:r>
              <a:rPr lang="en-US" altLang="ko-KR" b="1">
                <a:solidFill>
                  <a:srgbClr val="990000"/>
                </a:solidFill>
              </a:rPr>
              <a:t>* </a:t>
            </a:r>
            <a:r>
              <a:rPr lang="ko-KR" altLang="en-US" b="1">
                <a:solidFill>
                  <a:srgbClr val="990000"/>
                </a:solidFill>
              </a:rPr>
              <a:t>외기온도는 피드빈 근처에서 측정</a:t>
            </a:r>
          </a:p>
          <a:p>
            <a:pPr>
              <a:tabLst>
                <a:tab pos="482600" algn="l"/>
              </a:tabLst>
            </a:pPr>
            <a:r>
              <a:rPr lang="ko-KR" altLang="en-US" b="1">
                <a:solidFill>
                  <a:srgbClr val="990000"/>
                </a:solidFill>
              </a:rPr>
              <a:t>* 피드빈은 온도계를 피드빈 안에 매달아 측정</a:t>
            </a:r>
          </a:p>
          <a:p>
            <a:pPr>
              <a:tabLst>
                <a:tab pos="482600" algn="l"/>
              </a:tabLst>
            </a:pPr>
            <a:r>
              <a:rPr lang="ko-KR" altLang="en-US" b="1">
                <a:solidFill>
                  <a:srgbClr val="990000"/>
                </a:solidFill>
              </a:rPr>
              <a:t>* 온도계는 공히 일반 수은 온도계를 사용함</a:t>
            </a:r>
            <a:r>
              <a:rPr lang="ko-KR" altLang="en-US"/>
              <a:t> </a:t>
            </a:r>
          </a:p>
        </p:txBody>
      </p:sp>
      <p:sp>
        <p:nvSpPr>
          <p:cNvPr id="112835" name="Text Box 195"/>
          <p:cNvSpPr txBox="1">
            <a:spLocks noChangeArrowheads="1"/>
          </p:cNvSpPr>
          <p:nvPr/>
        </p:nvSpPr>
        <p:spPr bwMode="auto">
          <a:xfrm>
            <a:off x="395288" y="1412875"/>
            <a:ext cx="5260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o-KR" altLang="en-US" sz="2400" b="1">
                <a:solidFill>
                  <a:srgbClr val="990000"/>
                </a:solidFill>
              </a:rPr>
              <a:t>우리 나라 농장 피드빈 내부 온도 차이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0" y="685800"/>
            <a:ext cx="9144000" cy="533400"/>
          </a:xfrm>
          <a:prstGeom prst="rect">
            <a:avLst/>
          </a:prstGeom>
          <a:gradFill rotWithShape="0">
            <a:gsLst>
              <a:gs pos="0">
                <a:srgbClr val="FF0000">
                  <a:gamma/>
                  <a:shade val="46275"/>
                  <a:invGamma/>
                </a:srgbClr>
              </a:gs>
              <a:gs pos="50000">
                <a:srgbClr val="FF0000"/>
              </a:gs>
              <a:gs pos="100000">
                <a:srgbClr val="FF00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ko-KR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인슐래드 효과분석</a:t>
            </a:r>
          </a:p>
        </p:txBody>
      </p:sp>
      <p:graphicFrame>
        <p:nvGraphicFramePr>
          <p:cNvPr id="158810" name="Group 90"/>
          <p:cNvGraphicFramePr>
            <a:graphicFrameLocks noGrp="1"/>
          </p:cNvGraphicFramePr>
          <p:nvPr>
            <p:ph/>
          </p:nvPr>
        </p:nvGraphicFramePr>
        <p:xfrm>
          <a:off x="468313" y="3141663"/>
          <a:ext cx="8229600" cy="1884363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2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4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구분</a:t>
                      </a:r>
                      <a:endParaRPr kumimoji="1" lang="ko-KR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온도</a:t>
                      </a:r>
                      <a:endParaRPr kumimoji="1" lang="ko-KR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비고</a:t>
                      </a:r>
                      <a:endParaRPr kumimoji="1" lang="ko-KR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인슐래드 시공빈</a:t>
                      </a:r>
                      <a:endParaRPr kumimoji="1" lang="ko-KR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32.5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수명</a:t>
                      </a: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:5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년 이상</a:t>
                      </a:r>
                      <a:r>
                        <a:rPr kumimoji="1" lang="ko-KR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charset="-127"/>
                          <a:ea typeface="굴림" charset="-127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사료빈 에어장치</a:t>
                      </a:r>
                      <a:endParaRPr kumimoji="1" lang="ko-KR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37.5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고장</a:t>
                      </a: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,  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전기세 부담됨 </a:t>
                      </a: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.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알루미늄 카바빈</a:t>
                      </a:r>
                      <a:endParaRPr kumimoji="1" lang="ko-KR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38.5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파손되기 쉬움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수명이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오래가지 못함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cs typeface="Times New Roman" pitchFamily="18" charset="0"/>
                        </a:rPr>
                        <a:t>)</a:t>
                      </a: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charset="-127"/>
                        <a:ea typeface="굴림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8806" name="Rectangle 86"/>
          <p:cNvSpPr>
            <a:spLocks noChangeArrowheads="1"/>
          </p:cNvSpPr>
          <p:nvPr/>
        </p:nvSpPr>
        <p:spPr bwMode="auto">
          <a:xfrm>
            <a:off x="1331913" y="1700213"/>
            <a:ext cx="66754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ko-KR" altLang="en-US" b="1"/>
              <a:t>인슐래드시공 피드빈과 사료빈에어장치 및 알루미늄 카버빈 비교</a:t>
            </a:r>
            <a:endParaRPr lang="ko-KR" altLang="en-US"/>
          </a:p>
          <a:p>
            <a:r>
              <a:rPr lang="ko-KR" altLang="en-US" b="1"/>
              <a:t>         </a:t>
            </a:r>
            <a:r>
              <a:rPr lang="en-US" altLang="ko-KR" b="1"/>
              <a:t>-</a:t>
            </a:r>
            <a:r>
              <a:rPr lang="ko-KR" altLang="en-US" b="1"/>
              <a:t>일자</a:t>
            </a:r>
            <a:r>
              <a:rPr lang="en-US" altLang="ko-KR" b="1"/>
              <a:t>:2005.8.11</a:t>
            </a:r>
            <a:endParaRPr lang="en-US" altLang="ko-KR"/>
          </a:p>
          <a:p>
            <a:r>
              <a:rPr lang="en-US" altLang="ko-KR" b="1"/>
              <a:t>         -</a:t>
            </a:r>
            <a:r>
              <a:rPr lang="ko-KR" altLang="en-US" b="1"/>
              <a:t>장소</a:t>
            </a:r>
            <a:r>
              <a:rPr lang="en-US" altLang="ko-KR" b="1"/>
              <a:t>:</a:t>
            </a:r>
            <a:r>
              <a:rPr lang="ko-KR" altLang="en-US" b="1"/>
              <a:t>논산 양돈장</a:t>
            </a:r>
            <a:r>
              <a:rPr lang="en-US" altLang="ko-KR" b="1"/>
              <a:t>(</a:t>
            </a:r>
            <a:r>
              <a:rPr lang="ko-KR" altLang="en-US" b="1"/>
              <a:t>천하제일사료 거래 농장</a:t>
            </a:r>
            <a:r>
              <a:rPr lang="en-US" altLang="ko-KR" b="1"/>
              <a:t>)</a:t>
            </a:r>
            <a:endParaRPr lang="en-US" altLang="ko-KR"/>
          </a:p>
          <a:p>
            <a:r>
              <a:rPr lang="en-US" altLang="ko-KR" b="1"/>
              <a:t>         -</a:t>
            </a:r>
            <a:r>
              <a:rPr lang="ko-KR" altLang="en-US" b="1"/>
              <a:t>대기온도</a:t>
            </a:r>
            <a:r>
              <a:rPr lang="en-US" altLang="ko-KR" b="1"/>
              <a:t>:34.5℃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313" y="1412776"/>
            <a:ext cx="3600403" cy="303377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1412776"/>
            <a:ext cx="3816423" cy="3024336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923810"/>
              </p:ext>
            </p:extLst>
          </p:nvPr>
        </p:nvGraphicFramePr>
        <p:xfrm>
          <a:off x="683567" y="4653137"/>
          <a:ext cx="7920884" cy="1397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21">
                  <a:extLst>
                    <a:ext uri="{9D8B030D-6E8A-4147-A177-3AD203B41FA5}">
                      <a16:colId xmlns:a16="http://schemas.microsoft.com/office/drawing/2014/main" val="1179629037"/>
                    </a:ext>
                  </a:extLst>
                </a:gridCol>
                <a:gridCol w="1980221">
                  <a:extLst>
                    <a:ext uri="{9D8B030D-6E8A-4147-A177-3AD203B41FA5}">
                      <a16:colId xmlns:a16="http://schemas.microsoft.com/office/drawing/2014/main" val="1472233685"/>
                    </a:ext>
                  </a:extLst>
                </a:gridCol>
                <a:gridCol w="1980221">
                  <a:extLst>
                    <a:ext uri="{9D8B030D-6E8A-4147-A177-3AD203B41FA5}">
                      <a16:colId xmlns:a16="http://schemas.microsoft.com/office/drawing/2014/main" val="3320819570"/>
                    </a:ext>
                  </a:extLst>
                </a:gridCol>
                <a:gridCol w="1980221">
                  <a:extLst>
                    <a:ext uri="{9D8B030D-6E8A-4147-A177-3AD203B41FA5}">
                      <a16:colId xmlns:a16="http://schemas.microsoft.com/office/drawing/2014/main" val="1278835678"/>
                    </a:ext>
                  </a:extLst>
                </a:gridCol>
              </a:tblGrid>
              <a:tr h="4077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solidFill>
                            <a:schemeClr val="tx1"/>
                          </a:solidFill>
                        </a:rPr>
                        <a:t>기존박스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solidFill>
                            <a:schemeClr val="tx1"/>
                          </a:solidFill>
                        </a:rPr>
                        <a:t>인슐래드박스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solidFill>
                            <a:srgbClr val="FF0000"/>
                          </a:solidFill>
                        </a:rPr>
                        <a:t>차이</a:t>
                      </a:r>
                      <a:endParaRPr lang="ko-KR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632663"/>
                  </a:ext>
                </a:extLst>
              </a:tr>
              <a:tr h="494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내벽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40.6</a:t>
                      </a:r>
                      <a:r>
                        <a:rPr lang="ko-KR" altLang="en-US" b="1" dirty="0" smtClean="0"/>
                        <a:t>도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32.1</a:t>
                      </a:r>
                      <a:r>
                        <a:rPr lang="ko-KR" altLang="en-US" b="1" dirty="0" smtClean="0"/>
                        <a:t>도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rgbClr val="FF0000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△</a:t>
                      </a:r>
                      <a:r>
                        <a:rPr lang="en-US" altLang="ko-KR" b="1" dirty="0" smtClean="0">
                          <a:solidFill>
                            <a:srgbClr val="FF0000"/>
                          </a:solidFill>
                        </a:rPr>
                        <a:t>8.5</a:t>
                      </a:r>
                      <a:r>
                        <a:rPr lang="ko-KR" altLang="en-US" b="1" dirty="0" smtClean="0">
                          <a:solidFill>
                            <a:srgbClr val="FF0000"/>
                          </a:solidFill>
                        </a:rPr>
                        <a:t>도</a:t>
                      </a:r>
                      <a:endParaRPr lang="ko-KR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068060"/>
                  </a:ext>
                </a:extLst>
              </a:tr>
              <a:tr h="4949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/>
                        <a:t>외벽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49.2</a:t>
                      </a:r>
                      <a:r>
                        <a:rPr lang="ko-KR" altLang="en-US" b="1" dirty="0" smtClean="0"/>
                        <a:t>도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36.3</a:t>
                      </a:r>
                      <a:r>
                        <a:rPr lang="ko-KR" altLang="en-US" b="1" dirty="0" smtClean="0"/>
                        <a:t>도</a:t>
                      </a:r>
                      <a:endParaRPr lang="ko-KR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rgbClr val="FF0000"/>
                          </a:solidFill>
                          <a:latin typeface="휴먼모음T" panose="02030504000101010101" pitchFamily="18" charset="-127"/>
                          <a:ea typeface="휴먼모음T" panose="02030504000101010101" pitchFamily="18" charset="-127"/>
                        </a:rPr>
                        <a:t>△</a:t>
                      </a:r>
                      <a:r>
                        <a:rPr lang="en-US" altLang="ko-KR" b="1" dirty="0" smtClean="0">
                          <a:solidFill>
                            <a:srgbClr val="FF0000"/>
                          </a:solidFill>
                        </a:rPr>
                        <a:t>12.9</a:t>
                      </a:r>
                      <a:r>
                        <a:rPr lang="ko-KR" altLang="en-US" b="1" dirty="0" smtClean="0">
                          <a:solidFill>
                            <a:srgbClr val="FF0000"/>
                          </a:solidFill>
                        </a:rPr>
                        <a:t>도</a:t>
                      </a:r>
                      <a:endParaRPr lang="ko-KR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36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3664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l" eaLnBrk="1" hangingPunct="1">
              <a:defRPr/>
            </a:pPr>
            <a:r>
              <a:rPr lang="en-US" altLang="ko-KR" sz="2800" b="1" dirty="0"/>
              <a:t>              </a:t>
            </a:r>
            <a:r>
              <a:rPr lang="ko-KR" altLang="en-US" sz="2800" b="1" dirty="0" err="1">
                <a:solidFill>
                  <a:srgbClr val="FFFF00"/>
                </a:solidFill>
              </a:rPr>
              <a:t>인슐래드</a:t>
            </a:r>
            <a:r>
              <a:rPr lang="ko-KR" altLang="en-US" sz="2800" b="1" dirty="0">
                <a:solidFill>
                  <a:srgbClr val="FFFF00"/>
                </a:solidFill>
              </a:rPr>
              <a:t> 페인트  시공</a:t>
            </a:r>
            <a:r>
              <a:rPr lang="ko-KR" altLang="en-US" sz="28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61444" name="Rectangle 6"/>
          <p:cNvSpPr>
            <a:spLocks noChangeArrowheads="1"/>
          </p:cNvSpPr>
          <p:nvPr/>
        </p:nvSpPr>
        <p:spPr>
          <a:xfrm>
            <a:off x="3124200" y="6527800"/>
            <a:ext cx="2895600" cy="3048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algn="ctr">
              <a:defRPr/>
            </a:pPr>
            <a:r>
              <a:rPr lang="ko-KR" altLang="en-US" sz="1200" b="1"/>
              <a:t>에너지는 생명이다</a:t>
            </a:r>
            <a:r>
              <a:rPr lang="en-US" altLang="ko-KR" sz="1200" b="1"/>
              <a:t>.</a:t>
            </a:r>
          </a:p>
        </p:txBody>
      </p:sp>
      <p:sp>
        <p:nvSpPr>
          <p:cNvPr id="61445" name="Rectangle 7"/>
          <p:cNvSpPr>
            <a:spLocks noChangeArrowheads="1"/>
          </p:cNvSpPr>
          <p:nvPr/>
        </p:nvSpPr>
        <p:spPr>
          <a:xfrm>
            <a:off x="0" y="5929330"/>
            <a:ext cx="9144000" cy="76200"/>
          </a:xfrm>
          <a:prstGeom prst="rect">
            <a:avLst/>
          </a:prstGeom>
          <a:gradFill rotWithShape="0">
            <a:gsLst>
              <a:gs pos="0">
                <a:srgbClr val="000076"/>
              </a:gs>
              <a:gs pos="100000">
                <a:srgbClr val="0000FF"/>
              </a:gs>
            </a:gsLst>
            <a:lin ang="0" scaled="1"/>
          </a:gradFill>
          <a:ln w="9525">
            <a:solidFill>
              <a:schemeClr val="tx1"/>
            </a:solidFill>
            <a:miter/>
          </a:ln>
        </p:spPr>
        <p:txBody>
          <a:bodyPr wrap="none" anchor="ctr"/>
          <a:lstStyle/>
          <a:p>
            <a:pPr lvl="0">
              <a:defRPr/>
            </a:pPr>
            <a:endParaRPr lang="ko-KR" altLang="en-US"/>
          </a:p>
        </p:txBody>
      </p:sp>
      <p:pic>
        <p:nvPicPr>
          <p:cNvPr id="61446" name="Picture 9" descr="인슐래드로고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0" y="6275387"/>
            <a:ext cx="1370013" cy="582613"/>
          </a:xfrm>
          <a:prstGeom prst="rect">
            <a:avLst/>
          </a:prstGeom>
          <a:noFill/>
          <a:ln w="9525">
            <a:noFill/>
            <a:miter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49258"/>
              </p:ext>
            </p:extLst>
          </p:nvPr>
        </p:nvGraphicFramePr>
        <p:xfrm>
          <a:off x="4114800" y="1357298"/>
          <a:ext cx="5029200" cy="3602736"/>
        </p:xfrm>
        <a:graphic>
          <a:graphicData uri="http://schemas.openxmlformats.org/drawingml/2006/table">
            <a:tbl>
              <a:tblPr/>
              <a:tblGrid>
                <a:gridCol w="1743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2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3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분 류</a:t>
                      </a:r>
                      <a:endParaRPr kumimoji="1" lang="ko-KR" altLang="en-US" sz="1600" b="1" i="0" u="none" strike="noStrike" cap="none" normalizeH="0" baseline="0" dirty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방 법</a:t>
                      </a:r>
                      <a:endParaRPr kumimoji="1" lang="ko-KR" altLang="en-US" sz="1600" b="1" i="0" u="none" strike="noStrike" cap="none" normalizeH="0" baseline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페인트 종류</a:t>
                      </a:r>
                      <a:endParaRPr kumimoji="1" lang="ko-KR" altLang="en-US" sz="1600" b="1" i="0" u="none" strike="noStrike" cap="none" normalizeH="0" baseline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425">
                <a:tc rowSpan="3"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endParaRPr kumimoji="1" lang="en-US" altLang="ko-KR" sz="1600" b="1" i="0" u="none" strike="noStrike" cap="none" normalizeH="0" baseline="0" dirty="0">
                        <a:solidFill>
                          <a:schemeClr val="tx1"/>
                        </a:solidFill>
                        <a:effectLst/>
                        <a:latin typeface="굴림"/>
                        <a:ea typeface="굴림"/>
                      </a:endParaRPr>
                    </a:p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벽체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하도</a:t>
                      </a:r>
                      <a:endParaRPr kumimoji="1" lang="ko-KR" altLang="en-US" sz="1600" b="1" i="0" u="none" strike="noStrike" cap="none" normalizeH="0" baseline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필요없음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83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중도</a:t>
                      </a:r>
                      <a:endParaRPr kumimoji="1" lang="ko-KR" altLang="en-US" sz="1600" b="1" i="0" u="none" strike="noStrike" cap="none" normalizeH="0" baseline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 err="1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수성단열</a:t>
                      </a:r>
                      <a:r>
                        <a:rPr kumimoji="1" lang="en-US" altLang="ko-KR" sz="1600" b="1" i="0" u="none" strike="noStrike" cap="none" normalizeH="0" baseline="0" dirty="0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인슐래드포함</a:t>
                      </a:r>
                      <a:r>
                        <a:rPr kumimoji="1" lang="en-US" altLang="ko-KR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)</a:t>
                      </a:r>
                      <a:endParaRPr kumimoji="1" lang="ko-KR" altLang="en-US" sz="1600" b="1" i="0" u="none" strike="noStrike" cap="none" normalizeH="0" baseline="0" dirty="0">
                        <a:solidFill>
                          <a:schemeClr val="tx1"/>
                        </a:solidFill>
                        <a:effectLst/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62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상도</a:t>
                      </a:r>
                      <a:endParaRPr kumimoji="1" lang="ko-KR" altLang="en-US" sz="1600" b="1" i="0" u="none" strike="noStrike" cap="none" normalizeH="0" baseline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 err="1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수성단열</a:t>
                      </a:r>
                      <a:r>
                        <a:rPr kumimoji="1" lang="en-US" altLang="ko-KR" sz="1600" b="1" i="0" u="none" strike="noStrike" cap="none" normalizeH="0" baseline="0" dirty="0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인슐래드포함</a:t>
                      </a:r>
                      <a:r>
                        <a:rPr kumimoji="1" lang="en-US" altLang="ko-KR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)</a:t>
                      </a:r>
                      <a:endParaRPr kumimoji="1" lang="ko-KR" altLang="en-US" sz="1600" b="1" i="0" u="none" strike="noStrike" cap="none" normalizeH="0" baseline="0" dirty="0">
                        <a:solidFill>
                          <a:schemeClr val="tx1"/>
                        </a:solidFill>
                        <a:effectLst/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838">
                <a:tc rowSpan="2"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endParaRPr kumimoji="1" lang="en-US" altLang="ko-KR" sz="1600" b="1" i="0" u="none" strike="noStrike" cap="none" normalizeH="0" baseline="0" dirty="0">
                        <a:solidFill>
                          <a:schemeClr val="tx1"/>
                        </a:solidFill>
                        <a:effectLst/>
                        <a:latin typeface="굴림"/>
                        <a:ea typeface="굴림"/>
                      </a:endParaRPr>
                    </a:p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슬레이트 지붕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하도</a:t>
                      </a:r>
                      <a:endParaRPr kumimoji="1" lang="ko-KR" altLang="en-US" sz="1600" b="1" i="0" u="none" strike="noStrike" cap="none" normalizeH="0" baseline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스레트 하도 페인트</a:t>
                      </a:r>
                      <a:endParaRPr kumimoji="1" lang="ko-KR" altLang="en-US" sz="1600" b="1" i="0" u="none" strike="noStrike" cap="none" normalizeH="0" baseline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83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상도</a:t>
                      </a:r>
                      <a:endParaRPr kumimoji="1" lang="ko-KR" altLang="en-US" sz="1600" b="1" i="0" u="none" strike="noStrike" cap="none" normalizeH="0" baseline="0" dirty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스레트용 상도</a:t>
                      </a:r>
                      <a:r>
                        <a:rPr kumimoji="1" lang="en-US" altLang="ko-KR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스레톱</a:t>
                      </a:r>
                      <a:r>
                        <a:rPr kumimoji="1" lang="en-US" altLang="ko-KR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425">
                <a:tc rowSpan="2"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endParaRPr kumimoji="1" lang="en-US" altLang="ko-KR" sz="160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굴림"/>
                        <a:ea typeface="굴림"/>
                      </a:endParaRPr>
                    </a:p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칼라강판</a:t>
                      </a:r>
                      <a:r>
                        <a:rPr kumimoji="1" lang="en-US" altLang="ko-KR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갈바</a:t>
                      </a:r>
                      <a:r>
                        <a:rPr kumimoji="1" lang="en-US" altLang="ko-KR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 </a:t>
                      </a:r>
                      <a:endParaRPr kumimoji="1" lang="ko-KR" altLang="en-US" sz="160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굴림"/>
                        <a:ea typeface="굴림"/>
                      </a:endParaRPr>
                    </a:p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철재피드빈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하도</a:t>
                      </a:r>
                      <a:endParaRPr kumimoji="1" lang="ko-KR" altLang="en-US" sz="1600" b="1" i="0" u="none" strike="noStrike" cap="none" normalizeH="0" baseline="0" dirty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 err="1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녹방지</a:t>
                      </a:r>
                      <a:r>
                        <a:rPr kumimoji="1" lang="ko-KR" altLang="en-US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 err="1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하도용</a:t>
                      </a:r>
                      <a:r>
                        <a:rPr kumimoji="1" lang="ko-KR" altLang="en-US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 페인트</a:t>
                      </a:r>
                    </a:p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600" b="1" i="0" u="none" strike="noStrike" cap="none" normalizeH="0" baseline="0" dirty="0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인슐래드</a:t>
                      </a:r>
                      <a:r>
                        <a:rPr kumimoji="1" lang="ko-KR" altLang="en-US" sz="1600" b="1" i="0" u="none" strike="noStrike" cap="none" normalizeH="0" baseline="0" dirty="0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포함</a:t>
                      </a:r>
                      <a:r>
                        <a:rPr kumimoji="1" lang="en-US" altLang="ko-KR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383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상도</a:t>
                      </a:r>
                      <a:endParaRPr kumimoji="1" lang="ko-KR" altLang="en-US" sz="1600" b="1" i="0" u="none" strike="noStrike" cap="none" normalizeH="0" baseline="0">
                        <a:solidFill>
                          <a:schemeClr val="tx1"/>
                        </a:solidFill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 err="1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상도페인트</a:t>
                      </a:r>
                      <a:r>
                        <a:rPr kumimoji="1" lang="en-US" altLang="ko-KR" sz="1600" b="1" i="0" u="none" strike="noStrike" cap="none" normalizeH="0" baseline="0" dirty="0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인슐래드포함</a:t>
                      </a:r>
                      <a:r>
                        <a:rPr kumimoji="1" lang="en-US" altLang="ko-KR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3838"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피드빈</a:t>
                      </a:r>
                      <a:endParaRPr kumimoji="1" lang="en-US" altLang="ko-KR" sz="1600" b="1" i="0" u="none" strike="noStrike" cap="none" normalizeH="0" baseline="0">
                        <a:solidFill>
                          <a:schemeClr val="tx1"/>
                        </a:solidFill>
                        <a:effectLst/>
                        <a:latin typeface="굴림"/>
                        <a:ea typeface="굴림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en-US" altLang="ko-KR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회 </a:t>
                      </a:r>
                    </a:p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도장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kumimoji="1" lang="ko-KR" altLang="en-US" sz="1600" b="1" i="0" u="none" strike="noStrike" cap="none" normalizeH="0" baseline="0" dirty="0" err="1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상도페인트</a:t>
                      </a:r>
                      <a:r>
                        <a:rPr kumimoji="1" lang="en-US" altLang="ko-KR" sz="1600" b="1" i="0" u="none" strike="noStrike" cap="none" normalizeH="0" baseline="0" dirty="0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인슐래드포함</a:t>
                      </a:r>
                      <a:r>
                        <a:rPr kumimoji="1" lang="en-US" altLang="ko-KR" sz="1600" b="1" i="0" u="none" strike="noStrike" cap="none" normalizeH="0" baseline="0" dirty="0">
                          <a:solidFill>
                            <a:schemeClr val="tx1"/>
                          </a:solidFill>
                          <a:effectLst/>
                          <a:latin typeface="굴림"/>
                          <a:ea typeface="굴림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4091" name="Rectangle 59"/>
          <p:cNvSpPr>
            <a:spLocks noChangeArrowheads="1"/>
          </p:cNvSpPr>
          <p:nvPr/>
        </p:nvSpPr>
        <p:spPr>
          <a:xfrm>
            <a:off x="611560" y="3717032"/>
            <a:ext cx="1689886" cy="338554"/>
          </a:xfrm>
          <a:prstGeom prst="rect">
            <a:avLst/>
          </a:prstGeom>
          <a:solidFill>
            <a:srgbClr val="008000"/>
          </a:solidFill>
          <a:ln w="9525">
            <a:noFill/>
            <a:miter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"/>
                <a:ea typeface="굴림"/>
              </a:rPr>
              <a:t>열차단</a:t>
            </a:r>
            <a:r>
              <a:rPr lang="ko-KR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"/>
                <a:ea typeface="굴림"/>
              </a:rPr>
              <a:t> </a:t>
            </a:r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"/>
                <a:ea typeface="굴림"/>
              </a:rPr>
              <a:t>기능향상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굴림"/>
              <a:ea typeface="굴림"/>
            </a:endParaRPr>
          </a:p>
        </p:txBody>
      </p:sp>
      <p:sp>
        <p:nvSpPr>
          <p:cNvPr id="44092" name="Rectangle 60"/>
          <p:cNvSpPr>
            <a:spLocks noChangeArrowheads="1"/>
          </p:cNvSpPr>
          <p:nvPr/>
        </p:nvSpPr>
        <p:spPr>
          <a:xfrm>
            <a:off x="395536" y="5013176"/>
            <a:ext cx="3639254" cy="584775"/>
          </a:xfrm>
          <a:prstGeom prst="rect">
            <a:avLst/>
          </a:prstGeom>
          <a:solidFill>
            <a:srgbClr val="800080"/>
          </a:solidFill>
          <a:ln w="9525">
            <a:noFill/>
            <a:miter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"/>
                <a:ea typeface="굴림"/>
              </a:rPr>
              <a:t>Insuladd</a:t>
            </a:r>
            <a:r>
              <a:rPr lang="ko-KR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"/>
                <a:ea typeface="굴림"/>
              </a:rPr>
              <a:t>전문 시공교육을 받은 기술자</a:t>
            </a:r>
          </a:p>
          <a:p>
            <a:pPr>
              <a:defRPr/>
            </a:pPr>
            <a:r>
              <a:rPr lang="ko-KR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굴림"/>
                <a:ea typeface="굴림"/>
              </a:rPr>
              <a:t>시공 매뉴얼 준수</a:t>
            </a:r>
          </a:p>
        </p:txBody>
      </p:sp>
      <p:pic>
        <p:nvPicPr>
          <p:cNvPr id="13" name="Picture 2" descr="http://www.biomac.co.kr/MBoard/FileUpload/Thumb_l/201005101710160.757008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95536" y="1340768"/>
            <a:ext cx="2952328" cy="221710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>
                <a:solidFill>
                  <a:schemeClr val="bg1"/>
                </a:solidFill>
              </a:rPr>
              <a:t>인슐래드</a:t>
            </a:r>
            <a:r>
              <a:rPr lang="ko-KR" altLang="en-US" dirty="0">
                <a:solidFill>
                  <a:schemeClr val="bg1"/>
                </a:solidFill>
              </a:rPr>
              <a:t> 페인트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ko-KR" dirty="0"/>
              <a:t>  </a:t>
            </a:r>
            <a:r>
              <a:rPr lang="en-US" altLang="ko-KR" sz="2400" dirty="0"/>
              <a:t>1. </a:t>
            </a:r>
            <a:r>
              <a:rPr lang="ko-KR" altLang="en-US" sz="2400" dirty="0" err="1"/>
              <a:t>판넬</a:t>
            </a:r>
            <a:r>
              <a:rPr lang="en-US" altLang="ko-KR" sz="2400" dirty="0"/>
              <a:t>.</a:t>
            </a:r>
            <a:r>
              <a:rPr lang="ko-KR" altLang="en-US" sz="2400" dirty="0" err="1"/>
              <a:t>갈바</a:t>
            </a:r>
            <a:r>
              <a:rPr lang="en-US" altLang="ko-KR" sz="2400" dirty="0"/>
              <a:t>: </a:t>
            </a:r>
            <a:r>
              <a:rPr lang="ko-KR" altLang="en-US" sz="2400" dirty="0">
                <a:solidFill>
                  <a:srgbClr val="0070C0"/>
                </a:solidFill>
              </a:rPr>
              <a:t>인슐래드페인트 하도</a:t>
            </a:r>
            <a:r>
              <a:rPr lang="en-US" altLang="ko-KR" sz="2400" dirty="0" smtClean="0"/>
              <a:t>(</a:t>
            </a:r>
            <a:r>
              <a:rPr lang="ko-KR" altLang="en-US" sz="2400" dirty="0" err="1" smtClean="0"/>
              <a:t>에폭시</a:t>
            </a:r>
            <a:r>
              <a:rPr lang="en-US" altLang="ko-KR" sz="2400" dirty="0" smtClean="0"/>
              <a:t>P+</a:t>
            </a:r>
            <a:r>
              <a:rPr lang="ko-KR" altLang="en-US" sz="2400" dirty="0"/>
              <a:t>인슐래드</a:t>
            </a:r>
            <a:r>
              <a:rPr lang="en-US" altLang="ko-KR" sz="2400" dirty="0"/>
              <a:t>)</a:t>
            </a:r>
          </a:p>
          <a:p>
            <a:pPr>
              <a:buNone/>
            </a:pPr>
            <a:r>
              <a:rPr lang="en-US" altLang="ko-KR" sz="2400" dirty="0"/>
              <a:t>                     </a:t>
            </a:r>
            <a:r>
              <a:rPr lang="ko-KR" altLang="en-US" sz="2400" dirty="0">
                <a:solidFill>
                  <a:srgbClr val="0070C0"/>
                </a:solidFill>
              </a:rPr>
              <a:t>인슐래드페인트 상도</a:t>
            </a:r>
            <a:r>
              <a:rPr lang="en-US" altLang="ko-KR" sz="2400" dirty="0" smtClean="0"/>
              <a:t>(</a:t>
            </a:r>
            <a:r>
              <a:rPr lang="ko-KR" altLang="en-US" sz="2400" dirty="0" err="1" smtClean="0"/>
              <a:t>우레탄계</a:t>
            </a:r>
            <a:r>
              <a:rPr lang="en-US" altLang="ko-KR" sz="2400" dirty="0" smtClean="0"/>
              <a:t>P+</a:t>
            </a:r>
            <a:r>
              <a:rPr lang="ko-KR" altLang="en-US" sz="2400" dirty="0"/>
              <a:t>인슐래드</a:t>
            </a:r>
            <a:r>
              <a:rPr lang="en-US" altLang="ko-KR" sz="2400" dirty="0"/>
              <a:t>)</a:t>
            </a:r>
          </a:p>
          <a:p>
            <a:pPr>
              <a:buNone/>
            </a:pPr>
            <a:r>
              <a:rPr lang="en-US" altLang="ko-KR" sz="2400" dirty="0"/>
              <a:t>   </a:t>
            </a:r>
          </a:p>
          <a:p>
            <a:pPr>
              <a:buNone/>
            </a:pPr>
            <a:r>
              <a:rPr lang="en-US" altLang="ko-KR" sz="2400" dirty="0"/>
              <a:t>   2. </a:t>
            </a:r>
            <a:r>
              <a:rPr lang="ko-KR" altLang="en-US" sz="2400" dirty="0"/>
              <a:t>콘크리트벽체</a:t>
            </a:r>
            <a:r>
              <a:rPr lang="en-US" altLang="ko-KR" sz="2400" dirty="0"/>
              <a:t>: </a:t>
            </a:r>
            <a:r>
              <a:rPr lang="ko-KR" altLang="en-US" sz="2400" dirty="0"/>
              <a:t>수성 </a:t>
            </a:r>
            <a:r>
              <a:rPr lang="ko-KR" altLang="en-US" sz="2400" dirty="0" err="1"/>
              <a:t>인슐래드페인트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중도</a:t>
            </a:r>
            <a:r>
              <a:rPr lang="en-US" altLang="ko-KR" sz="2400" dirty="0" smtClean="0"/>
              <a:t>+</a:t>
            </a:r>
            <a:r>
              <a:rPr lang="ko-KR" altLang="en-US" sz="2400" dirty="0" smtClean="0"/>
              <a:t>상도</a:t>
            </a:r>
            <a:r>
              <a:rPr lang="en-US" altLang="ko-KR" sz="2400" dirty="0" smtClean="0"/>
              <a:t>)</a:t>
            </a:r>
            <a:endParaRPr lang="en-US" altLang="ko-KR" sz="2400" dirty="0"/>
          </a:p>
          <a:p>
            <a:pPr>
              <a:buNone/>
            </a:pPr>
            <a:endParaRPr lang="en-US" altLang="ko-KR" sz="2400" dirty="0"/>
          </a:p>
          <a:p>
            <a:pPr>
              <a:buNone/>
            </a:pPr>
            <a:r>
              <a:rPr lang="en-US" altLang="ko-KR" sz="2400" dirty="0">
                <a:solidFill>
                  <a:srgbClr val="FF0000"/>
                </a:solidFill>
                <a:latin typeface="HY강B"/>
                <a:ea typeface="HY강B"/>
              </a:rPr>
              <a:t>◈</a:t>
            </a:r>
            <a:r>
              <a:rPr lang="en-US" altLang="ko-KR" sz="2400" dirty="0"/>
              <a:t>  </a:t>
            </a:r>
            <a:r>
              <a:rPr lang="ko-KR" altLang="en-US" sz="2400" dirty="0">
                <a:solidFill>
                  <a:srgbClr val="FF0000"/>
                </a:solidFill>
              </a:rPr>
              <a:t>인슐래드페인트</a:t>
            </a:r>
            <a:r>
              <a:rPr lang="en-US" altLang="ko-KR" sz="2400" dirty="0">
                <a:solidFill>
                  <a:srgbClr val="FF0000"/>
                </a:solidFill>
              </a:rPr>
              <a:t>=</a:t>
            </a:r>
            <a:r>
              <a:rPr lang="ko-KR" altLang="en-US" sz="2400" dirty="0">
                <a:solidFill>
                  <a:srgbClr val="FF0000"/>
                </a:solidFill>
              </a:rPr>
              <a:t>인슐래드 </a:t>
            </a:r>
            <a:r>
              <a:rPr lang="en-US" altLang="ko-KR" sz="2400" dirty="0">
                <a:solidFill>
                  <a:srgbClr val="FF0000"/>
                </a:solidFill>
              </a:rPr>
              <a:t>+</a:t>
            </a:r>
            <a:r>
              <a:rPr lang="ko-KR" altLang="en-US" sz="2400" dirty="0">
                <a:solidFill>
                  <a:srgbClr val="FF0000"/>
                </a:solidFill>
              </a:rPr>
              <a:t>스피롤탄</a:t>
            </a:r>
            <a:r>
              <a:rPr lang="en-US" altLang="ko-KR" sz="2400" dirty="0">
                <a:solidFill>
                  <a:srgbClr val="FF0000"/>
                </a:solidFill>
              </a:rPr>
              <a:t>(</a:t>
            </a:r>
            <a:r>
              <a:rPr lang="ko-KR" altLang="en-US" sz="2400" dirty="0" err="1">
                <a:solidFill>
                  <a:srgbClr val="FF0000"/>
                </a:solidFill>
              </a:rPr>
              <a:t>우레탄계</a:t>
            </a:r>
            <a:r>
              <a:rPr lang="en-US" altLang="ko-KR" sz="24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en-US" altLang="ko-KR" sz="2400" dirty="0">
                <a:solidFill>
                  <a:srgbClr val="FF0000"/>
                </a:solidFill>
                <a:latin typeface="HY강B"/>
                <a:ea typeface="HY강B"/>
              </a:rPr>
              <a:t>◈ </a:t>
            </a:r>
            <a:r>
              <a:rPr lang="en-US" altLang="ko-KR" sz="2400" dirty="0">
                <a:solidFill>
                  <a:srgbClr val="FF0000"/>
                </a:solidFill>
                <a:ea typeface="HY강B"/>
              </a:rPr>
              <a:t> </a:t>
            </a:r>
            <a:r>
              <a:rPr lang="ko-KR" altLang="en-US" sz="2400" dirty="0">
                <a:solidFill>
                  <a:srgbClr val="FF0000"/>
                </a:solidFill>
                <a:latin typeface="+mj-ea"/>
                <a:ea typeface="+mj-ea"/>
              </a:rPr>
              <a:t>수성인슐래드페인트</a:t>
            </a:r>
            <a:r>
              <a:rPr lang="en-US" altLang="ko-KR" sz="2400" dirty="0">
                <a:solidFill>
                  <a:srgbClr val="FF0000"/>
                </a:solidFill>
                <a:latin typeface="+mj-ea"/>
                <a:ea typeface="+mj-ea"/>
              </a:rPr>
              <a:t>=</a:t>
            </a:r>
            <a:r>
              <a:rPr lang="ko-KR" altLang="en-US" sz="2400" dirty="0" err="1">
                <a:solidFill>
                  <a:srgbClr val="FF0000"/>
                </a:solidFill>
                <a:latin typeface="+mj-ea"/>
                <a:ea typeface="+mj-ea"/>
              </a:rPr>
              <a:t>인슐래드</a:t>
            </a:r>
            <a:r>
              <a:rPr lang="ko-KR" altLang="en-US" sz="24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ko-KR" sz="2400" dirty="0">
                <a:solidFill>
                  <a:srgbClr val="FF0000"/>
                </a:solidFill>
                <a:latin typeface="+mj-ea"/>
                <a:ea typeface="+mj-ea"/>
              </a:rPr>
              <a:t>+</a:t>
            </a:r>
            <a:r>
              <a:rPr lang="ko-KR" altLang="en-US" sz="2400" dirty="0" err="1">
                <a:solidFill>
                  <a:srgbClr val="FF0000"/>
                </a:solidFill>
                <a:latin typeface="+mj-ea"/>
                <a:ea typeface="+mj-ea"/>
              </a:rPr>
              <a:t>수성내</a:t>
            </a:r>
            <a:r>
              <a:rPr lang="en-US" altLang="ko-KR" sz="2400" dirty="0">
                <a:solidFill>
                  <a:srgbClr val="FF0000"/>
                </a:solidFill>
                <a:latin typeface="+mj-ea"/>
                <a:ea typeface="+mj-ea"/>
              </a:rPr>
              <a:t>.</a:t>
            </a:r>
            <a:r>
              <a:rPr lang="ko-KR" altLang="en-US" sz="2400" dirty="0">
                <a:solidFill>
                  <a:srgbClr val="FF0000"/>
                </a:solidFill>
                <a:latin typeface="+mj-ea"/>
                <a:ea typeface="+mj-ea"/>
              </a:rPr>
              <a:t>외부</a:t>
            </a:r>
            <a:r>
              <a:rPr lang="ko-KR" altLang="en-US" sz="2400" dirty="0">
                <a:latin typeface="+mj-ea"/>
                <a:ea typeface="+mj-ea"/>
              </a:rPr>
              <a:t>페인트</a:t>
            </a:r>
            <a:endParaRPr lang="ko-KR" alt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ko-KR" altLang="en-US" dirty="0">
                <a:solidFill>
                  <a:schemeClr val="bg1"/>
                </a:solidFill>
              </a:rPr>
              <a:t>시공방법</a:t>
            </a:r>
            <a:r>
              <a:rPr lang="en-US" altLang="ko-KR" dirty="0">
                <a:solidFill>
                  <a:schemeClr val="bg1"/>
                </a:solidFill>
              </a:rPr>
              <a:t>(1)</a:t>
            </a:r>
            <a:br>
              <a:rPr lang="en-US" altLang="ko-KR" dirty="0">
                <a:solidFill>
                  <a:schemeClr val="bg1"/>
                </a:solidFill>
              </a:rPr>
            </a:b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964488" cy="4525963"/>
          </a:xfrm>
        </p:spPr>
        <p:txBody>
          <a:bodyPr/>
          <a:lstStyle/>
          <a:p>
            <a:pPr>
              <a:buNone/>
            </a:pPr>
            <a:r>
              <a:rPr lang="en-US" altLang="ko-KR" dirty="0" smtClean="0">
                <a:solidFill>
                  <a:srgbClr val="C00000"/>
                </a:solidFill>
                <a:latin typeface="HY강B"/>
                <a:ea typeface="HY강B"/>
              </a:rPr>
              <a:t>      ◆ </a:t>
            </a:r>
            <a:r>
              <a:rPr lang="ko-KR" altLang="en-US" dirty="0" err="1">
                <a:solidFill>
                  <a:srgbClr val="C00000"/>
                </a:solidFill>
                <a:latin typeface="HY강B"/>
                <a:ea typeface="HY강B"/>
              </a:rPr>
              <a:t>판넬</a:t>
            </a:r>
            <a:r>
              <a:rPr lang="en-US" altLang="ko-KR" dirty="0">
                <a:solidFill>
                  <a:srgbClr val="C00000"/>
                </a:solidFill>
                <a:latin typeface="HY강B"/>
                <a:ea typeface="HY강B"/>
              </a:rPr>
              <a:t>, </a:t>
            </a:r>
            <a:r>
              <a:rPr lang="ko-KR" altLang="en-US" dirty="0" err="1">
                <a:solidFill>
                  <a:srgbClr val="C00000"/>
                </a:solidFill>
                <a:latin typeface="HY강B"/>
                <a:ea typeface="HY강B"/>
              </a:rPr>
              <a:t>갈바</a:t>
            </a:r>
            <a:endParaRPr lang="en-US" altLang="ko-KR" dirty="0">
              <a:solidFill>
                <a:srgbClr val="C00000"/>
              </a:solidFill>
              <a:latin typeface="HY강B"/>
              <a:ea typeface="HY강B"/>
            </a:endParaRPr>
          </a:p>
          <a:p>
            <a:pPr>
              <a:buNone/>
            </a:pPr>
            <a:endParaRPr lang="en-US" altLang="ko-KR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altLang="ko-KR" dirty="0" smtClean="0">
                <a:latin typeface="HY강B"/>
                <a:ea typeface="HY강B"/>
              </a:rPr>
              <a:t>        ＊</a:t>
            </a:r>
            <a:r>
              <a:rPr lang="ko-KR" altLang="en-US" dirty="0"/>
              <a:t>세척작업</a:t>
            </a:r>
            <a:r>
              <a:rPr lang="en-US" altLang="ko-KR" dirty="0"/>
              <a:t>-</a:t>
            </a:r>
            <a:r>
              <a:rPr lang="ko-KR" altLang="en-US" dirty="0"/>
              <a:t>철저히</a:t>
            </a:r>
            <a:endParaRPr lang="en-US" altLang="ko-KR" dirty="0"/>
          </a:p>
          <a:p>
            <a:pPr>
              <a:buNone/>
            </a:pPr>
            <a:r>
              <a:rPr lang="en-US" altLang="ko-KR" dirty="0" smtClean="0">
                <a:latin typeface="HY강B"/>
                <a:ea typeface="HY강B"/>
              </a:rPr>
              <a:t>        ＊</a:t>
            </a:r>
            <a:r>
              <a:rPr lang="ko-KR" altLang="en-US" dirty="0"/>
              <a:t>페인트 혼합 및 시공</a:t>
            </a:r>
            <a:endParaRPr lang="en-US" altLang="ko-KR" dirty="0"/>
          </a:p>
          <a:p>
            <a:pPr>
              <a:buNone/>
            </a:pPr>
            <a:r>
              <a:rPr lang="en-US" altLang="ko-KR" sz="2800" dirty="0"/>
              <a:t>   </a:t>
            </a:r>
            <a:r>
              <a:rPr lang="en-US" altLang="ko-KR" sz="2800" dirty="0" smtClean="0"/>
              <a:t>         1</a:t>
            </a:r>
            <a:r>
              <a:rPr lang="en-US" altLang="ko-KR" sz="2800" dirty="0"/>
              <a:t>)</a:t>
            </a:r>
            <a:r>
              <a:rPr lang="ko-KR" altLang="en-US" sz="2800" dirty="0" err="1"/>
              <a:t>스피폭시</a:t>
            </a:r>
            <a:r>
              <a:rPr lang="en-US" altLang="ko-KR" sz="2800" dirty="0"/>
              <a:t>(</a:t>
            </a:r>
            <a:r>
              <a:rPr lang="ko-KR" altLang="en-US" sz="2800" dirty="0" err="1"/>
              <a:t>인슐래드함유</a:t>
            </a:r>
            <a:r>
              <a:rPr lang="en-US" altLang="ko-KR" sz="2800" dirty="0"/>
              <a:t>)1</a:t>
            </a:r>
            <a:r>
              <a:rPr lang="ko-KR" altLang="en-US" sz="2800" dirty="0"/>
              <a:t>말</a:t>
            </a:r>
            <a:r>
              <a:rPr lang="en-US" altLang="ko-KR" sz="2800" dirty="0"/>
              <a:t>+</a:t>
            </a:r>
            <a:r>
              <a:rPr lang="ko-KR" altLang="en-US" sz="2800" dirty="0" err="1"/>
              <a:t>신너</a:t>
            </a:r>
            <a:r>
              <a:rPr lang="en-US" altLang="ko-KR" sz="2800" dirty="0"/>
              <a:t>1/3</a:t>
            </a:r>
            <a:r>
              <a:rPr lang="ko-KR" altLang="en-US" sz="2800" dirty="0"/>
              <a:t>말</a:t>
            </a:r>
            <a:endParaRPr lang="en-US" altLang="ko-KR" sz="2800" dirty="0"/>
          </a:p>
          <a:p>
            <a:pPr>
              <a:buNone/>
            </a:pPr>
            <a:r>
              <a:rPr lang="en-US" altLang="ko-KR" sz="2800" dirty="0"/>
              <a:t>     </a:t>
            </a:r>
            <a:r>
              <a:rPr lang="en-US" altLang="ko-KR" sz="2800" dirty="0" smtClean="0"/>
              <a:t>         </a:t>
            </a:r>
            <a:r>
              <a:rPr lang="ko-KR" altLang="en-US" sz="2800" dirty="0"/>
              <a:t>혼합</a:t>
            </a:r>
            <a:r>
              <a:rPr lang="en-US" altLang="ko-KR" sz="2800" dirty="0"/>
              <a:t>,</a:t>
            </a:r>
            <a:r>
              <a:rPr lang="ko-KR" altLang="en-US" sz="2800" dirty="0" err="1"/>
              <a:t>교반</a:t>
            </a:r>
            <a:r>
              <a:rPr lang="ko-KR" altLang="en-US" sz="2800" dirty="0"/>
              <a:t> </a:t>
            </a:r>
            <a:r>
              <a:rPr lang="en-US" altLang="ko-KR" sz="2800" dirty="0"/>
              <a:t>1</a:t>
            </a:r>
            <a:r>
              <a:rPr lang="ko-KR" altLang="en-US" sz="2800" dirty="0"/>
              <a:t>차 도색</a:t>
            </a:r>
            <a:r>
              <a:rPr lang="en-US" altLang="ko-KR" sz="2800" dirty="0"/>
              <a:t>(</a:t>
            </a:r>
            <a:r>
              <a:rPr lang="ko-KR" altLang="en-US" sz="2800" dirty="0">
                <a:solidFill>
                  <a:srgbClr val="0070C0"/>
                </a:solidFill>
              </a:rPr>
              <a:t>하도</a:t>
            </a:r>
            <a:r>
              <a:rPr lang="en-US" altLang="ko-KR" sz="2800" dirty="0"/>
              <a:t>)</a:t>
            </a:r>
          </a:p>
          <a:p>
            <a:pPr>
              <a:buNone/>
            </a:pPr>
            <a:r>
              <a:rPr lang="en-US" altLang="ko-KR" sz="2800" dirty="0"/>
              <a:t>  </a:t>
            </a:r>
            <a:r>
              <a:rPr lang="en-US" altLang="ko-KR" sz="2800" dirty="0" smtClean="0"/>
              <a:t>          </a:t>
            </a:r>
            <a:r>
              <a:rPr lang="en-US" altLang="ko-KR" sz="2800" dirty="0"/>
              <a:t>2)</a:t>
            </a:r>
            <a:r>
              <a:rPr lang="ko-KR" altLang="en-US" sz="2800" dirty="0"/>
              <a:t>하도 건조후 인슐래드페인트</a:t>
            </a:r>
            <a:r>
              <a:rPr lang="en-US" altLang="ko-KR" sz="2800" dirty="0"/>
              <a:t>1</a:t>
            </a:r>
            <a:r>
              <a:rPr lang="ko-KR" altLang="en-US" sz="2800" dirty="0"/>
              <a:t>말</a:t>
            </a:r>
            <a:r>
              <a:rPr lang="en-US" altLang="ko-KR" sz="2800" dirty="0"/>
              <a:t>+</a:t>
            </a:r>
            <a:r>
              <a:rPr lang="ko-KR" altLang="en-US" sz="2800" dirty="0"/>
              <a:t>신너</a:t>
            </a:r>
            <a:r>
              <a:rPr lang="en-US" altLang="ko-KR" sz="2800" dirty="0"/>
              <a:t>1/3</a:t>
            </a:r>
            <a:r>
              <a:rPr lang="ko-KR" altLang="en-US" sz="2800" dirty="0"/>
              <a:t>말 </a:t>
            </a:r>
            <a:endParaRPr lang="en-US" altLang="ko-KR" sz="2800" dirty="0"/>
          </a:p>
          <a:p>
            <a:pPr>
              <a:buNone/>
            </a:pPr>
            <a:r>
              <a:rPr lang="en-US" altLang="ko-KR" sz="2800" dirty="0"/>
              <a:t>     </a:t>
            </a:r>
            <a:r>
              <a:rPr lang="en-US" altLang="ko-KR" sz="2800" dirty="0" smtClean="0"/>
              <a:t>         </a:t>
            </a:r>
            <a:r>
              <a:rPr lang="ko-KR" altLang="en-US" sz="2800" dirty="0"/>
              <a:t>혼합하여 </a:t>
            </a:r>
            <a:r>
              <a:rPr lang="en-US" altLang="ko-KR" sz="2800" dirty="0"/>
              <a:t>2</a:t>
            </a:r>
            <a:r>
              <a:rPr lang="ko-KR" altLang="en-US" sz="2800" dirty="0"/>
              <a:t>차 도색</a:t>
            </a:r>
            <a:r>
              <a:rPr lang="en-US" altLang="ko-KR" sz="2800" dirty="0"/>
              <a:t>(</a:t>
            </a:r>
            <a:r>
              <a:rPr lang="ko-KR" altLang="en-US" sz="2800" dirty="0">
                <a:solidFill>
                  <a:srgbClr val="0070C0"/>
                </a:solidFill>
              </a:rPr>
              <a:t>상도</a:t>
            </a:r>
            <a:r>
              <a:rPr lang="en-US" altLang="ko-KR" sz="2800" dirty="0"/>
              <a:t>)</a:t>
            </a:r>
            <a:endParaRPr lang="ko-KR" alt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>
                <a:solidFill>
                  <a:schemeClr val="accent3"/>
                </a:solidFill>
              </a:rPr>
              <a:t>판넬</a:t>
            </a:r>
            <a:r>
              <a:rPr lang="en-US" altLang="ko-KR" dirty="0">
                <a:solidFill>
                  <a:schemeClr val="accent3"/>
                </a:solidFill>
              </a:rPr>
              <a:t>,</a:t>
            </a:r>
            <a:r>
              <a:rPr lang="ko-KR" altLang="en-US" dirty="0" err="1">
                <a:solidFill>
                  <a:schemeClr val="accent3"/>
                </a:solidFill>
              </a:rPr>
              <a:t>갈바</a:t>
            </a:r>
            <a:r>
              <a:rPr lang="ko-KR" altLang="en-US" dirty="0">
                <a:solidFill>
                  <a:schemeClr val="accent3"/>
                </a:solidFill>
              </a:rPr>
              <a:t> </a:t>
            </a:r>
            <a:r>
              <a:rPr lang="ko-KR" altLang="en-US" dirty="0" smtClean="0">
                <a:solidFill>
                  <a:schemeClr val="accent3"/>
                </a:solidFill>
              </a:rPr>
              <a:t>시공사진</a:t>
            </a:r>
            <a:endParaRPr lang="ko-KR" altLang="en-US" dirty="0">
              <a:solidFill>
                <a:schemeClr val="accent3"/>
              </a:solidFill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227208112" descr="EMB0000124432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714488"/>
            <a:ext cx="3528670" cy="3708000"/>
          </a:xfrm>
          <a:prstGeom prst="rect">
            <a:avLst/>
          </a:prstGeom>
          <a:noFill/>
        </p:spPr>
      </p:pic>
      <p:pic>
        <p:nvPicPr>
          <p:cNvPr id="5123" name="Picture 3" descr="C:\Users\user234\Documents\Desktop\백업용\바이오커튼 시공사진\안성우사(이출연)사진\안성한우사 시공사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2428868"/>
            <a:ext cx="4800000" cy="360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76056" y="134076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rgbClr val="C00000"/>
                </a:solidFill>
              </a:rPr>
              <a:t>한우 목장</a:t>
            </a:r>
            <a:endParaRPr lang="ko-KR" alt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김홍중\Desktop\Desktop\인슐래드\인슐래드농장 시공사진\성주 이동균 시공사진\이동균 시공중 사진(33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5120000" cy="2880000"/>
          </a:xfrm>
          <a:prstGeom prst="rect">
            <a:avLst/>
          </a:prstGeom>
          <a:noFill/>
        </p:spPr>
      </p:pic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accent3"/>
                </a:solidFill>
              </a:rPr>
              <a:t>판넬</a:t>
            </a:r>
            <a:r>
              <a:rPr lang="en-US" altLang="ko-KR" dirty="0" smtClean="0">
                <a:solidFill>
                  <a:schemeClr val="accent3"/>
                </a:solidFill>
              </a:rPr>
              <a:t>,</a:t>
            </a:r>
            <a:r>
              <a:rPr lang="ko-KR" altLang="en-US" dirty="0" err="1" smtClean="0">
                <a:solidFill>
                  <a:schemeClr val="accent3"/>
                </a:solidFill>
              </a:rPr>
              <a:t>갈바</a:t>
            </a:r>
            <a:r>
              <a:rPr lang="ko-KR" altLang="en-US" dirty="0" smtClean="0">
                <a:solidFill>
                  <a:schemeClr val="accent3"/>
                </a:solidFill>
              </a:rPr>
              <a:t> 시공사진</a:t>
            </a:r>
            <a:r>
              <a:rPr lang="en-US" altLang="ko-KR" dirty="0" smtClean="0">
                <a:solidFill>
                  <a:schemeClr val="accent3"/>
                </a:solidFill>
              </a:rPr>
              <a:t>(</a:t>
            </a:r>
            <a:r>
              <a:rPr lang="ko-KR" altLang="en-US" dirty="0" smtClean="0">
                <a:solidFill>
                  <a:schemeClr val="accent3"/>
                </a:solidFill>
              </a:rPr>
              <a:t>고령양돈</a:t>
            </a:r>
            <a:r>
              <a:rPr lang="en-US" altLang="ko-KR" dirty="0" smtClean="0">
                <a:solidFill>
                  <a:schemeClr val="accent3"/>
                </a:solidFill>
              </a:rPr>
              <a:t>)</a:t>
            </a:r>
            <a:endParaRPr lang="ko-KR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356992"/>
            <a:ext cx="512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43808" y="141277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하도 페인트 장면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8184" y="371703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상도 페인트 장면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ko-KR" altLang="en-US" dirty="0">
                <a:solidFill>
                  <a:schemeClr val="bg1"/>
                </a:solidFill>
              </a:rPr>
              <a:t>시공방법</a:t>
            </a:r>
            <a:r>
              <a:rPr lang="en-US" altLang="ko-KR" dirty="0">
                <a:solidFill>
                  <a:schemeClr val="bg1"/>
                </a:solidFill>
              </a:rPr>
              <a:t>(2)</a:t>
            </a:r>
            <a:br>
              <a:rPr lang="en-US" altLang="ko-KR" dirty="0">
                <a:solidFill>
                  <a:schemeClr val="bg1"/>
                </a:solidFill>
              </a:rPr>
            </a:b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altLang="ko-KR" dirty="0" smtClean="0">
                <a:solidFill>
                  <a:srgbClr val="C00000"/>
                </a:solidFill>
                <a:latin typeface="HY강B"/>
                <a:ea typeface="HY강B"/>
              </a:rPr>
              <a:t>    ◆ </a:t>
            </a:r>
            <a:r>
              <a:rPr lang="ko-KR" altLang="en-US" dirty="0">
                <a:solidFill>
                  <a:srgbClr val="C00000"/>
                </a:solidFill>
                <a:latin typeface="HY강B"/>
                <a:ea typeface="HY강B"/>
              </a:rPr>
              <a:t>콘크리트 벽체</a:t>
            </a:r>
            <a:endParaRPr lang="en-US" altLang="ko-KR" dirty="0">
              <a:solidFill>
                <a:srgbClr val="C00000"/>
              </a:solidFill>
              <a:latin typeface="HY강B"/>
              <a:ea typeface="HY강B"/>
            </a:endParaRPr>
          </a:p>
          <a:p>
            <a:pPr>
              <a:buNone/>
            </a:pPr>
            <a:r>
              <a:rPr lang="en-US" altLang="ko-KR" dirty="0" smtClean="0">
                <a:latin typeface="HY강B"/>
                <a:ea typeface="HY강B"/>
              </a:rPr>
              <a:t>      ＊</a:t>
            </a:r>
            <a:r>
              <a:rPr lang="ko-KR" altLang="en-US" dirty="0"/>
              <a:t>세척 및 </a:t>
            </a:r>
            <a:r>
              <a:rPr lang="ko-KR" altLang="en-US" dirty="0" err="1"/>
              <a:t>바탕만들기</a:t>
            </a:r>
            <a:r>
              <a:rPr lang="en-US" altLang="ko-KR" dirty="0"/>
              <a:t>-</a:t>
            </a:r>
            <a:r>
              <a:rPr lang="ko-KR" altLang="en-US" dirty="0"/>
              <a:t>철저히</a:t>
            </a:r>
            <a:endParaRPr lang="en-US" altLang="ko-KR" dirty="0"/>
          </a:p>
          <a:p>
            <a:pPr>
              <a:buNone/>
            </a:pPr>
            <a:endParaRPr lang="en-US" altLang="ko-KR" dirty="0"/>
          </a:p>
          <a:p>
            <a:pPr>
              <a:buNone/>
            </a:pPr>
            <a:r>
              <a:rPr lang="en-US" altLang="ko-KR" dirty="0" smtClean="0">
                <a:latin typeface="HY강B"/>
                <a:ea typeface="HY강B"/>
              </a:rPr>
              <a:t>      ＊</a:t>
            </a:r>
            <a:r>
              <a:rPr lang="ko-KR" altLang="en-US" dirty="0"/>
              <a:t>페인트 혼합 및 시공</a:t>
            </a:r>
            <a:endParaRPr lang="en-US" altLang="ko-KR" dirty="0"/>
          </a:p>
          <a:p>
            <a:pPr>
              <a:buNone/>
            </a:pPr>
            <a:r>
              <a:rPr lang="en-US" altLang="ko-KR" sz="2800" dirty="0"/>
              <a:t>  </a:t>
            </a:r>
            <a:r>
              <a:rPr lang="en-US" altLang="ko-KR" sz="2800" dirty="0" smtClean="0"/>
              <a:t>         </a:t>
            </a:r>
            <a:r>
              <a:rPr lang="en-US" altLang="ko-KR" sz="2800" dirty="0"/>
              <a:t>1)</a:t>
            </a:r>
            <a:r>
              <a:rPr lang="ko-KR" altLang="en-US" sz="2800" dirty="0"/>
              <a:t>수성인슐래드페인트</a:t>
            </a:r>
            <a:r>
              <a:rPr lang="en-US" altLang="ko-KR" sz="2800" dirty="0"/>
              <a:t>(</a:t>
            </a:r>
            <a:r>
              <a:rPr lang="ko-KR" altLang="en-US" sz="2800" dirty="0"/>
              <a:t>인슐래드함유</a:t>
            </a:r>
            <a:r>
              <a:rPr lang="en-US" altLang="ko-KR" sz="2800" dirty="0"/>
              <a:t>)+</a:t>
            </a:r>
          </a:p>
          <a:p>
            <a:pPr>
              <a:buNone/>
            </a:pPr>
            <a:r>
              <a:rPr lang="en-US" altLang="ko-KR" sz="2800" dirty="0"/>
              <a:t>      </a:t>
            </a:r>
            <a:r>
              <a:rPr lang="en-US" altLang="ko-KR" sz="2800" dirty="0" smtClean="0"/>
              <a:t>        10</a:t>
            </a:r>
            <a:r>
              <a:rPr lang="en-US" altLang="ko-KR" sz="2800" dirty="0"/>
              <a:t>%</a:t>
            </a:r>
            <a:r>
              <a:rPr lang="ko-KR" altLang="en-US" sz="2800" dirty="0"/>
              <a:t>물</a:t>
            </a:r>
            <a:r>
              <a:rPr lang="en-US" altLang="ko-KR" sz="2800" dirty="0"/>
              <a:t>(1</a:t>
            </a:r>
            <a:r>
              <a:rPr lang="ko-KR" altLang="en-US" sz="2800" dirty="0"/>
              <a:t>차도색</a:t>
            </a:r>
            <a:r>
              <a:rPr lang="en-US" altLang="ko-KR" sz="2800" dirty="0"/>
              <a:t>).</a:t>
            </a:r>
          </a:p>
          <a:p>
            <a:pPr>
              <a:buNone/>
            </a:pPr>
            <a:r>
              <a:rPr lang="ko-KR" altLang="en-US" sz="2800" dirty="0"/>
              <a:t>  </a:t>
            </a:r>
            <a:r>
              <a:rPr lang="ko-KR" altLang="en-US" sz="2800" dirty="0" smtClean="0"/>
              <a:t>         </a:t>
            </a:r>
            <a:r>
              <a:rPr lang="en-US" altLang="ko-KR" sz="2800" dirty="0" smtClean="0"/>
              <a:t>2</a:t>
            </a:r>
            <a:r>
              <a:rPr lang="en-US" altLang="ko-KR" sz="2800" dirty="0"/>
              <a:t>) </a:t>
            </a:r>
            <a:r>
              <a:rPr lang="ko-KR" altLang="en-US" sz="2800" dirty="0"/>
              <a:t>수인슐래드페인트로 </a:t>
            </a:r>
            <a:r>
              <a:rPr lang="en-US" altLang="ko-KR" sz="2800" dirty="0"/>
              <a:t>2</a:t>
            </a:r>
            <a:r>
              <a:rPr lang="ko-KR" altLang="en-US" sz="2800" dirty="0"/>
              <a:t>차 도색</a:t>
            </a:r>
            <a:r>
              <a:rPr lang="en-US" altLang="ko-KR" sz="2800" dirty="0"/>
              <a:t>, </a:t>
            </a:r>
            <a:r>
              <a:rPr lang="ko-KR" altLang="en-US" sz="2800" dirty="0"/>
              <a:t>마무리</a:t>
            </a:r>
            <a:endParaRPr lang="en-US" altLang="ko-KR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solidFill>
                  <a:schemeClr val="bg1"/>
                </a:solidFill>
              </a:rPr>
              <a:t>시공방법</a:t>
            </a:r>
            <a:r>
              <a:rPr lang="en-US" altLang="ko-KR" dirty="0">
                <a:solidFill>
                  <a:schemeClr val="bg1"/>
                </a:solidFill>
              </a:rPr>
              <a:t>(3)</a:t>
            </a:r>
            <a:br>
              <a:rPr lang="en-US" altLang="ko-KR" dirty="0">
                <a:solidFill>
                  <a:schemeClr val="bg1"/>
                </a:solidFill>
              </a:rPr>
            </a:b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5616" y="1600200"/>
            <a:ext cx="6768752" cy="4525963"/>
          </a:xfrm>
        </p:spPr>
        <p:txBody>
          <a:bodyPr/>
          <a:lstStyle/>
          <a:p>
            <a:pPr>
              <a:buNone/>
            </a:pPr>
            <a:r>
              <a:rPr lang="en-US" altLang="ko-KR" dirty="0">
                <a:solidFill>
                  <a:srgbClr val="C00000"/>
                </a:solidFill>
                <a:latin typeface="HY강B"/>
                <a:ea typeface="HY강B"/>
              </a:rPr>
              <a:t>◆ </a:t>
            </a:r>
            <a:r>
              <a:rPr lang="ko-KR" altLang="en-US" dirty="0" err="1">
                <a:solidFill>
                  <a:srgbClr val="C00000"/>
                </a:solidFill>
                <a:latin typeface="HY강B"/>
                <a:ea typeface="HY강B"/>
              </a:rPr>
              <a:t>스레이트</a:t>
            </a:r>
            <a:endParaRPr lang="en-US" altLang="ko-KR" dirty="0">
              <a:solidFill>
                <a:srgbClr val="C00000"/>
              </a:solidFill>
              <a:latin typeface="HY강B"/>
              <a:ea typeface="HY강B"/>
            </a:endParaRPr>
          </a:p>
          <a:p>
            <a:pPr>
              <a:buNone/>
            </a:pPr>
            <a:r>
              <a:rPr lang="en-US" altLang="ko-KR" dirty="0">
                <a:latin typeface="HY강B"/>
                <a:ea typeface="HY강B"/>
              </a:rPr>
              <a:t>＊</a:t>
            </a:r>
            <a:r>
              <a:rPr lang="ko-KR" altLang="en-US" dirty="0"/>
              <a:t>세척 및 </a:t>
            </a:r>
            <a:r>
              <a:rPr lang="ko-KR" altLang="en-US" dirty="0" err="1"/>
              <a:t>바탕만들기</a:t>
            </a:r>
            <a:r>
              <a:rPr lang="en-US" altLang="ko-KR" dirty="0"/>
              <a:t>-</a:t>
            </a:r>
            <a:r>
              <a:rPr lang="ko-KR" altLang="en-US" dirty="0"/>
              <a:t>철저히</a:t>
            </a:r>
            <a:endParaRPr lang="en-US" altLang="ko-KR" dirty="0"/>
          </a:p>
          <a:p>
            <a:pPr>
              <a:buNone/>
            </a:pPr>
            <a:endParaRPr lang="en-US" altLang="ko-KR" dirty="0"/>
          </a:p>
          <a:p>
            <a:pPr>
              <a:buNone/>
            </a:pPr>
            <a:r>
              <a:rPr lang="en-US" altLang="ko-KR" dirty="0">
                <a:latin typeface="HY강B"/>
                <a:ea typeface="HY강B"/>
              </a:rPr>
              <a:t>＊</a:t>
            </a:r>
            <a:r>
              <a:rPr lang="ko-KR" altLang="en-US" dirty="0"/>
              <a:t>페인트 혼합 및 시공</a:t>
            </a:r>
            <a:endParaRPr lang="en-US" altLang="ko-KR" dirty="0"/>
          </a:p>
          <a:p>
            <a:pPr>
              <a:buNone/>
            </a:pPr>
            <a:r>
              <a:rPr lang="en-US" altLang="ko-KR" sz="2800" dirty="0"/>
              <a:t>   </a:t>
            </a:r>
            <a:r>
              <a:rPr lang="en-US" altLang="ko-KR" sz="2800" dirty="0" smtClean="0"/>
              <a:t>1)</a:t>
            </a:r>
            <a:r>
              <a:rPr lang="ko-KR" altLang="en-US" sz="2800" dirty="0" err="1" smtClean="0"/>
              <a:t>하도페인트</a:t>
            </a:r>
            <a:r>
              <a:rPr lang="ko-KR" altLang="en-US" sz="2800" dirty="0" smtClean="0"/>
              <a:t> </a:t>
            </a:r>
            <a:r>
              <a:rPr lang="en-US" altLang="ko-KR" sz="2800" dirty="0"/>
              <a:t>1</a:t>
            </a:r>
            <a:r>
              <a:rPr lang="ko-KR" altLang="en-US" sz="2800" dirty="0"/>
              <a:t>말 </a:t>
            </a:r>
            <a:r>
              <a:rPr lang="en-US" altLang="ko-KR" sz="2800" dirty="0"/>
              <a:t>+</a:t>
            </a:r>
            <a:r>
              <a:rPr lang="ko-KR" altLang="en-US" sz="2800" dirty="0" err="1"/>
              <a:t>신너</a:t>
            </a:r>
            <a:r>
              <a:rPr lang="en-US" altLang="ko-KR" sz="2800" dirty="0"/>
              <a:t>1/3 </a:t>
            </a:r>
            <a:r>
              <a:rPr lang="ko-KR" altLang="en-US" sz="2800" dirty="0" err="1"/>
              <a:t>혼합후</a:t>
            </a:r>
            <a:r>
              <a:rPr lang="ko-KR" altLang="en-US" sz="2800" dirty="0"/>
              <a:t> 도색</a:t>
            </a:r>
            <a:endParaRPr lang="en-US" altLang="ko-KR" sz="2800" dirty="0"/>
          </a:p>
          <a:p>
            <a:pPr>
              <a:buNone/>
            </a:pPr>
            <a:r>
              <a:rPr lang="ko-KR" altLang="en-US" sz="2800" dirty="0"/>
              <a:t>  </a:t>
            </a:r>
            <a:r>
              <a:rPr lang="en-US" altLang="ko-KR" sz="2800" dirty="0"/>
              <a:t> 2)</a:t>
            </a:r>
            <a:r>
              <a:rPr lang="ko-KR" altLang="en-US" sz="2800" dirty="0" err="1"/>
              <a:t>스레이트용</a:t>
            </a:r>
            <a:r>
              <a:rPr lang="en-US" altLang="ko-KR" sz="2800" dirty="0"/>
              <a:t>(</a:t>
            </a:r>
            <a:r>
              <a:rPr lang="ko-KR" altLang="en-US" sz="2800" dirty="0"/>
              <a:t>인슐래드포함</a:t>
            </a:r>
            <a:r>
              <a:rPr lang="en-US" altLang="ko-KR" sz="2800" dirty="0"/>
              <a:t>) 2</a:t>
            </a:r>
            <a:r>
              <a:rPr lang="ko-KR" altLang="en-US" sz="2800" dirty="0"/>
              <a:t>회 도색</a:t>
            </a:r>
            <a:endParaRPr lang="en-US" altLang="ko-KR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234\Documents\Desktop\백업용\시.군청및 농기센터 지원사업\단열사업(영주 세원양돈단지)서류\인슐래드 시공사진(전중후)\시공중 사진(5).jpg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428596" y="1714488"/>
            <a:ext cx="8256000" cy="4644000"/>
          </a:xfrm>
          <a:prstGeom prst="rect">
            <a:avLst/>
          </a:prstGeom>
          <a:noFill/>
        </p:spPr>
      </p:pic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19256" cy="1791072"/>
          </a:xfrm>
        </p:spPr>
        <p:txBody>
          <a:bodyPr/>
          <a:lstStyle/>
          <a:p>
            <a:pPr lvl="0">
              <a:defRPr/>
            </a:pPr>
            <a:r>
              <a:rPr lang="ko-KR" altLang="en-US" dirty="0" err="1" smtClean="0">
                <a:solidFill>
                  <a:schemeClr val="bg1"/>
                </a:solidFill>
              </a:rPr>
              <a:t>스레이트</a:t>
            </a:r>
            <a:r>
              <a:rPr lang="ko-KR" altLang="en-US" dirty="0" smtClean="0">
                <a:solidFill>
                  <a:schemeClr val="bg1"/>
                </a:solidFill>
              </a:rPr>
              <a:t> </a:t>
            </a:r>
            <a:r>
              <a:rPr lang="ko-KR" altLang="en-US" dirty="0" err="1" smtClean="0">
                <a:solidFill>
                  <a:schemeClr val="bg1"/>
                </a:solidFill>
              </a:rPr>
              <a:t>돈사</a:t>
            </a:r>
            <a:r>
              <a:rPr lang="ko-KR" altLang="en-US" dirty="0" smtClean="0">
                <a:solidFill>
                  <a:schemeClr val="bg1"/>
                </a:solidFill>
              </a:rPr>
              <a:t> 시공사진</a:t>
            </a:r>
            <a:endParaRPr lang="ko-KR" altLang="en-US" sz="31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792" y="1772816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영주 세원양돈 영농조합</a:t>
            </a:r>
            <a:endParaRPr lang="ko-KR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ko-KR" altLang="en-US" dirty="0">
                <a:solidFill>
                  <a:schemeClr val="bg1"/>
                </a:solidFill>
              </a:rPr>
              <a:t>시공방법</a:t>
            </a:r>
            <a:r>
              <a:rPr lang="en-US" altLang="ko-KR" dirty="0">
                <a:solidFill>
                  <a:schemeClr val="bg1"/>
                </a:solidFill>
              </a:rPr>
              <a:t>(3)</a:t>
            </a:r>
            <a:br>
              <a:rPr lang="en-US" altLang="ko-KR" dirty="0">
                <a:solidFill>
                  <a:schemeClr val="bg1"/>
                </a:solidFill>
              </a:rPr>
            </a:b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altLang="ko-KR" dirty="0">
                <a:solidFill>
                  <a:srgbClr val="C00000"/>
                </a:solidFill>
                <a:latin typeface="HY강B"/>
                <a:ea typeface="HY강B"/>
              </a:rPr>
              <a:t>◆ </a:t>
            </a:r>
            <a:r>
              <a:rPr lang="ko-KR" altLang="en-US" dirty="0" err="1">
                <a:solidFill>
                  <a:srgbClr val="C00000"/>
                </a:solidFill>
                <a:latin typeface="HY강B"/>
                <a:ea typeface="HY강B"/>
              </a:rPr>
              <a:t>사료통</a:t>
            </a:r>
            <a:endParaRPr lang="en-US" altLang="ko-KR" dirty="0">
              <a:solidFill>
                <a:srgbClr val="C00000"/>
              </a:solidFill>
              <a:latin typeface="HY강B"/>
              <a:ea typeface="HY강B"/>
            </a:endParaRPr>
          </a:p>
          <a:p>
            <a:pPr>
              <a:buNone/>
            </a:pPr>
            <a:r>
              <a:rPr lang="en-US" altLang="ko-KR" dirty="0">
                <a:latin typeface="HY강B"/>
                <a:ea typeface="HY강B"/>
              </a:rPr>
              <a:t>＊</a:t>
            </a:r>
            <a:r>
              <a:rPr lang="ko-KR" altLang="en-US" dirty="0"/>
              <a:t>세척 및 </a:t>
            </a:r>
            <a:r>
              <a:rPr lang="ko-KR" altLang="en-US" dirty="0" err="1"/>
              <a:t>바탕만들기</a:t>
            </a:r>
            <a:r>
              <a:rPr lang="en-US" altLang="ko-KR" dirty="0"/>
              <a:t>-</a:t>
            </a:r>
            <a:r>
              <a:rPr lang="ko-KR" altLang="en-US" dirty="0"/>
              <a:t>철저히</a:t>
            </a:r>
            <a:endParaRPr lang="en-US" altLang="ko-KR" dirty="0"/>
          </a:p>
          <a:p>
            <a:pPr>
              <a:buNone/>
            </a:pPr>
            <a:endParaRPr lang="en-US" altLang="ko-KR" dirty="0"/>
          </a:p>
          <a:p>
            <a:pPr>
              <a:buNone/>
            </a:pPr>
            <a:r>
              <a:rPr lang="en-US" altLang="ko-KR" dirty="0">
                <a:latin typeface="HY강B"/>
                <a:ea typeface="HY강B"/>
              </a:rPr>
              <a:t>＊</a:t>
            </a:r>
            <a:r>
              <a:rPr lang="ko-KR" altLang="en-US" dirty="0"/>
              <a:t>페인트 혼합 및 시공</a:t>
            </a:r>
            <a:endParaRPr lang="en-US" altLang="ko-KR" dirty="0"/>
          </a:p>
          <a:p>
            <a:pPr>
              <a:buNone/>
            </a:pPr>
            <a:r>
              <a:rPr lang="en-US" altLang="ko-KR" sz="2800" dirty="0"/>
              <a:t>   1)</a:t>
            </a:r>
            <a:r>
              <a:rPr lang="ko-KR" altLang="en-US" sz="2800" dirty="0"/>
              <a:t>스피롤탄 </a:t>
            </a:r>
            <a:r>
              <a:rPr lang="en-US" altLang="ko-KR" sz="2800" dirty="0"/>
              <a:t>1</a:t>
            </a:r>
            <a:r>
              <a:rPr lang="ko-KR" altLang="en-US" sz="2800" dirty="0"/>
              <a:t>말 </a:t>
            </a:r>
            <a:r>
              <a:rPr lang="en-US" altLang="ko-KR" sz="2800" dirty="0"/>
              <a:t>+</a:t>
            </a:r>
            <a:r>
              <a:rPr lang="ko-KR" altLang="en-US" sz="2800" dirty="0" err="1"/>
              <a:t>신너</a:t>
            </a:r>
            <a:r>
              <a:rPr lang="en-US" altLang="ko-KR" sz="2800" dirty="0"/>
              <a:t>1/3 </a:t>
            </a:r>
            <a:r>
              <a:rPr lang="ko-KR" altLang="en-US" sz="2800" dirty="0" err="1"/>
              <a:t>혼합후</a:t>
            </a:r>
            <a:r>
              <a:rPr lang="ko-KR" altLang="en-US" sz="2800" dirty="0"/>
              <a:t> </a:t>
            </a:r>
            <a:r>
              <a:rPr lang="en-US" altLang="ko-KR" sz="2800" dirty="0"/>
              <a:t>1</a:t>
            </a:r>
            <a:r>
              <a:rPr lang="ko-KR" altLang="en-US" sz="2800" dirty="0" err="1"/>
              <a:t>차도색</a:t>
            </a:r>
            <a:endParaRPr lang="en-US" altLang="ko-KR" sz="2800" dirty="0"/>
          </a:p>
          <a:p>
            <a:pPr>
              <a:buNone/>
            </a:pPr>
            <a:r>
              <a:rPr lang="ko-KR" altLang="en-US" sz="2800" dirty="0"/>
              <a:t>  </a:t>
            </a:r>
            <a:r>
              <a:rPr lang="en-US" altLang="ko-KR" sz="2800" dirty="0"/>
              <a:t> 2)</a:t>
            </a:r>
            <a:r>
              <a:rPr lang="ko-KR" altLang="en-US" sz="2800" dirty="0"/>
              <a:t>상기 </a:t>
            </a:r>
            <a:r>
              <a:rPr lang="en-US" altLang="ko-KR" sz="2800" dirty="0"/>
              <a:t>1)</a:t>
            </a:r>
            <a:r>
              <a:rPr lang="ko-KR" altLang="en-US" sz="2800" dirty="0"/>
              <a:t>의 페인트 </a:t>
            </a:r>
            <a:r>
              <a:rPr lang="en-US" altLang="ko-KR" sz="2800" dirty="0"/>
              <a:t>2</a:t>
            </a:r>
            <a:r>
              <a:rPr lang="ko-KR" altLang="en-US" sz="2800" dirty="0"/>
              <a:t>차 도색</a:t>
            </a:r>
            <a:r>
              <a:rPr lang="en-US" altLang="ko-KR" sz="2800" dirty="0"/>
              <a:t>, </a:t>
            </a:r>
            <a:r>
              <a:rPr lang="ko-KR" altLang="en-US" sz="2800" dirty="0"/>
              <a:t>마무리</a:t>
            </a:r>
            <a:endParaRPr lang="en-US" altLang="ko-KR" sz="2800" dirty="0"/>
          </a:p>
        </p:txBody>
      </p:sp>
      <p:pic>
        <p:nvPicPr>
          <p:cNvPr id="4" name="Picture 2" descr="http://www.biomac.co.kr/MBoard/FileUpload/Thumb_l/201005101710160.7570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60" y="1714488"/>
            <a:ext cx="2952328" cy="221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2123728" y="404813"/>
            <a:ext cx="606448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3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인슐래드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시공 축사 경제성 분석</a:t>
            </a:r>
          </a:p>
          <a:p>
            <a:pPr eaLnBrk="1" hangingPunct="1"/>
            <a:endParaRPr lang="ko-KR" altLang="en-US" sz="3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273" name="Rectangle 3"/>
          <p:cNvSpPr>
            <a:spLocks noGrp="1" noChangeArrowheads="1"/>
          </p:cNvSpPr>
          <p:nvPr/>
        </p:nvSpPr>
        <p:spPr bwMode="auto">
          <a:xfrm>
            <a:off x="-1836738" y="2857500"/>
            <a:ext cx="8229601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ko-KR" altLang="en-US" sz="280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90500" y="1626862"/>
            <a:ext cx="8763000" cy="44012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tabLst>
                <a:tab pos="482600" algn="l"/>
              </a:tabLst>
            </a:pP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1.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여름</a:t>
            </a:r>
          </a:p>
          <a:p>
            <a:pPr>
              <a:tabLst>
                <a:tab pos="482600" algn="l"/>
              </a:tabLst>
            </a:pP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고온에 의한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스트레스 및 </a:t>
            </a:r>
            <a:r>
              <a:rPr kumimoji="1" lang="ko-KR" altLang="en-US" sz="20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폐사율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감소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축사 내부 온도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3℃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 낮춤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tabLst>
                <a:tab pos="482600" algn="l"/>
              </a:tabLst>
            </a:pP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-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사료섭취량 및 </a:t>
            </a:r>
            <a:r>
              <a:rPr kumimoji="1" lang="ko-KR" altLang="en-US" sz="20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일당증체량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증가</a:t>
            </a:r>
          </a:p>
          <a:p>
            <a:pPr>
              <a:tabLst>
                <a:tab pos="482600" algn="l"/>
              </a:tabLst>
            </a:pP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번식성적 향상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하절기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재귀발정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수태율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동절기 </a:t>
            </a:r>
            <a:r>
              <a:rPr kumimoji="1" lang="ko-KR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분만율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향상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tabLst>
                <a:tab pos="482600" algn="l"/>
              </a:tabLst>
            </a:pP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- </a:t>
            </a:r>
            <a:r>
              <a:rPr kumimoji="1" lang="ko-KR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냉방비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최고 </a:t>
            </a:r>
            <a:r>
              <a:rPr kumimoji="1" lang="en-US" altLang="ko-KR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40%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절감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일반 주택 기준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tabLst>
                <a:tab pos="482600" algn="l"/>
              </a:tabLst>
            </a:pPr>
            <a:endParaRPr kumimoji="1"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tabLst>
                <a:tab pos="482600" algn="l"/>
              </a:tabLst>
            </a:pP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겨울</a:t>
            </a:r>
          </a:p>
          <a:p>
            <a:pPr>
              <a:tabLst>
                <a:tab pos="482600" algn="l"/>
              </a:tabLst>
            </a:pP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일교차 감소에 의한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호흡기 질병 감소</a:t>
            </a:r>
          </a:p>
          <a:p>
            <a:pPr>
              <a:tabLst>
                <a:tab pos="482600" algn="l"/>
              </a:tabLst>
            </a:pP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보온에 의한 </a:t>
            </a:r>
            <a:r>
              <a:rPr kumimoji="1" lang="ko-KR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사료요구율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향상으로 </a:t>
            </a:r>
            <a:r>
              <a:rPr kumimoji="1" lang="ko-KR" altLang="en-US" sz="20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사료비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절감</a:t>
            </a:r>
          </a:p>
          <a:p>
            <a:pPr>
              <a:tabLst>
                <a:tab pos="482600" algn="l"/>
              </a:tabLst>
            </a:pP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난방비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최고 </a:t>
            </a:r>
            <a:r>
              <a:rPr kumimoji="1" lang="en-US" altLang="ko-KR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25%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절감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일반 주택 기준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tabLst>
                <a:tab pos="482600" algn="l"/>
              </a:tabLst>
            </a:pPr>
            <a:endParaRPr kumimoji="1"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tabLst>
                <a:tab pos="482600" algn="l"/>
              </a:tabLst>
            </a:pP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3.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결론</a:t>
            </a:r>
          </a:p>
          <a:p>
            <a:pPr>
              <a:tabLst>
                <a:tab pos="482600" algn="l"/>
              </a:tabLst>
            </a:pP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총체적으로 생산성 </a:t>
            </a: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5%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이상 향상 가능</a:t>
            </a:r>
            <a:r>
              <a:rPr kumimoji="1" lang="en-US" altLang="ko-KR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(1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년 내에 </a:t>
            </a:r>
            <a:r>
              <a:rPr kumimoji="1" lang="ko-KR" altLang="en-US" sz="20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시공비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이상 수익 발생</a:t>
            </a:r>
            <a:r>
              <a:rPr kumimoji="1" lang="en-US" altLang="ko-KR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tabLst>
                <a:tab pos="482600" algn="l"/>
              </a:tabLst>
            </a:pPr>
            <a:r>
              <a:rPr kumimoji="1"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- </a:t>
            </a:r>
            <a:r>
              <a:rPr kumimoji="1"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축사 </a:t>
            </a:r>
            <a:r>
              <a:rPr kumimoji="1"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사용기간 연장</a:t>
            </a:r>
          </a:p>
        </p:txBody>
      </p:sp>
    </p:spTree>
    <p:extLst>
      <p:ext uri="{BB962C8B-B14F-4D97-AF65-F5344CB8AC3E}">
        <p14:creationId xmlns:p14="http://schemas.microsoft.com/office/powerpoint/2010/main" val="2413679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2704082" y="404813"/>
            <a:ext cx="37401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3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인슐래드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시공 사례</a:t>
            </a:r>
          </a:p>
        </p:txBody>
      </p:sp>
      <p:sp>
        <p:nvSpPr>
          <p:cNvPr id="11273" name="Rectangle 3"/>
          <p:cNvSpPr>
            <a:spLocks noGrp="1" noChangeArrowheads="1"/>
          </p:cNvSpPr>
          <p:nvPr/>
        </p:nvSpPr>
        <p:spPr bwMode="auto">
          <a:xfrm>
            <a:off x="-1836738" y="2857500"/>
            <a:ext cx="8229601" cy="406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ko-KR" altLang="en-US" sz="280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" descr="C:\Users\User\Desktop\백업용\농장 인슐래드 사진\김찬중_시공후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50" y="1247878"/>
            <a:ext cx="3370263" cy="2519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3" descr="C:\Users\User\Desktop\백업용\인슐래드\인슐래드농장 시공사진\전남축산시험장_(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266" y="1254012"/>
            <a:ext cx="3362325" cy="25193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730" y="3876714"/>
            <a:ext cx="3359150" cy="2519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50" y="3861966"/>
            <a:ext cx="3360738" cy="2519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9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2.jpg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43360"/>
            <a:ext cx="33696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4" descr="대한양돈협회 하동 검정소 (1).JPG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00" y="1243360"/>
            <a:ext cx="33696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7" descr="대한양돈협회 하동 검정소 (2).JPG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00" y="3882256"/>
            <a:ext cx="33696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8" descr="SANY0246.JPG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76" y="3882256"/>
            <a:ext cx="33696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704082" y="404813"/>
            <a:ext cx="37401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3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인슐래드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시공 사례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68144" y="4221088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FFFF00"/>
                </a:solidFill>
              </a:rPr>
              <a:t>보령 </a:t>
            </a:r>
            <a:r>
              <a:rPr lang="ko-KR" altLang="en-US" sz="1600" dirty="0" err="1" smtClean="0">
                <a:solidFill>
                  <a:srgbClr val="FFFF00"/>
                </a:solidFill>
              </a:rPr>
              <a:t>원종계농장</a:t>
            </a:r>
            <a:endParaRPr lang="ko-KR" altLang="en-US" sz="1600" dirty="0">
              <a:solidFill>
                <a:srgbClr val="FFFF00"/>
              </a:solidFill>
            </a:endParaRPr>
          </a:p>
        </p:txBody>
      </p:sp>
      <p:pic>
        <p:nvPicPr>
          <p:cNvPr id="10" name="그림 8" descr="SANY0246.JPG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964" y="3882256"/>
            <a:ext cx="33696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7968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000" dirty="0" err="1">
                <a:solidFill>
                  <a:schemeClr val="bg1"/>
                </a:solidFill>
              </a:rPr>
              <a:t>인슐래드시공</a:t>
            </a:r>
            <a:r>
              <a:rPr lang="en-US" altLang="ko-KR" sz="4000" dirty="0" smtClean="0">
                <a:solidFill>
                  <a:schemeClr val="bg1"/>
                </a:solidFill>
              </a:rPr>
              <a:t>(</a:t>
            </a:r>
            <a:r>
              <a:rPr lang="ko-KR" altLang="en-US" sz="4000" dirty="0" smtClean="0">
                <a:solidFill>
                  <a:schemeClr val="bg1"/>
                </a:solidFill>
              </a:rPr>
              <a:t>양돈 </a:t>
            </a:r>
            <a:r>
              <a:rPr lang="ko-KR" altLang="en-US" sz="4000" dirty="0" err="1" smtClean="0">
                <a:solidFill>
                  <a:schemeClr val="bg1"/>
                </a:solidFill>
              </a:rPr>
              <a:t>최병귀</a:t>
            </a:r>
            <a:r>
              <a:rPr lang="en-US" altLang="ko-KR" sz="4000" dirty="0" smtClean="0">
                <a:solidFill>
                  <a:schemeClr val="bg1"/>
                </a:solidFill>
              </a:rPr>
              <a:t>)-</a:t>
            </a:r>
            <a:r>
              <a:rPr lang="ko-KR" altLang="en-US" sz="4000" dirty="0" smtClean="0">
                <a:solidFill>
                  <a:schemeClr val="bg1"/>
                </a:solidFill>
              </a:rPr>
              <a:t>예천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2"/>
            <a:ext cx="4272000" cy="3204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068960"/>
            <a:ext cx="4320000" cy="324000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663644" y="1628800"/>
            <a:ext cx="243674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mtClean="0">
                <a:solidFill>
                  <a:schemeClr val="tx1"/>
                </a:solidFill>
              </a:rPr>
              <a:t>2020</a:t>
            </a:r>
            <a:r>
              <a:rPr lang="ko-KR" altLang="en-US" b="1" smtClean="0">
                <a:solidFill>
                  <a:schemeClr val="tx1"/>
                </a:solidFill>
              </a:rPr>
              <a:t>년 </a:t>
            </a:r>
            <a:r>
              <a:rPr lang="ko-KR" altLang="en-US" b="1" dirty="0" smtClean="0">
                <a:solidFill>
                  <a:schemeClr val="tx1"/>
                </a:solidFill>
              </a:rPr>
              <a:t>시공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4980878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목적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부식방지 </a:t>
            </a:r>
            <a:r>
              <a:rPr lang="en-US" altLang="ko-KR" sz="1400" b="1" dirty="0" smtClean="0"/>
              <a:t>+ </a:t>
            </a:r>
            <a:r>
              <a:rPr lang="ko-KR" altLang="en-US" sz="1400" b="1" dirty="0" smtClean="0"/>
              <a:t>단열</a:t>
            </a:r>
            <a:endParaRPr lang="ko-KR" altLang="en-US" sz="14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000" dirty="0" smtClean="0">
                <a:solidFill>
                  <a:schemeClr val="bg1"/>
                </a:solidFill>
              </a:rPr>
              <a:t>보령 </a:t>
            </a:r>
            <a:r>
              <a:rPr lang="ko-KR" altLang="en-US" sz="4000" dirty="0" err="1" smtClean="0">
                <a:solidFill>
                  <a:schemeClr val="bg1"/>
                </a:solidFill>
              </a:rPr>
              <a:t>원종계농장</a:t>
            </a:r>
            <a:r>
              <a:rPr lang="en-US" altLang="ko-KR" sz="4000" dirty="0" smtClean="0">
                <a:solidFill>
                  <a:schemeClr val="bg1"/>
                </a:solidFill>
              </a:rPr>
              <a:t>(</a:t>
            </a:r>
            <a:r>
              <a:rPr lang="ko-KR" altLang="en-US" sz="4000" dirty="0" err="1" smtClean="0">
                <a:solidFill>
                  <a:schemeClr val="bg1"/>
                </a:solidFill>
              </a:rPr>
              <a:t>체리부로</a:t>
            </a:r>
            <a:r>
              <a:rPr lang="en-US" altLang="ko-KR" sz="4000" dirty="0" smtClean="0">
                <a:solidFill>
                  <a:schemeClr val="bg1"/>
                </a:solidFill>
              </a:rPr>
              <a:t>)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pic>
        <p:nvPicPr>
          <p:cNvPr id="4" name="그림 8" descr="SANY0246.JPG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7560840" cy="5328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687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000" dirty="0" smtClean="0">
                <a:solidFill>
                  <a:schemeClr val="bg1"/>
                </a:solidFill>
              </a:rPr>
              <a:t>무주 </a:t>
            </a:r>
            <a:r>
              <a:rPr lang="ko-KR" altLang="en-US" sz="4000" dirty="0" err="1" smtClean="0">
                <a:solidFill>
                  <a:schemeClr val="bg1"/>
                </a:solidFill>
              </a:rPr>
              <a:t>원종계농장</a:t>
            </a:r>
            <a:r>
              <a:rPr lang="en-US" altLang="ko-KR" sz="4000" dirty="0" smtClean="0">
                <a:solidFill>
                  <a:schemeClr val="bg1"/>
                </a:solidFill>
              </a:rPr>
              <a:t>(</a:t>
            </a:r>
            <a:r>
              <a:rPr lang="ko-KR" altLang="en-US" sz="4000" dirty="0" err="1" smtClean="0">
                <a:solidFill>
                  <a:schemeClr val="bg1"/>
                </a:solidFill>
              </a:rPr>
              <a:t>체리부로</a:t>
            </a:r>
            <a:r>
              <a:rPr lang="en-US" altLang="ko-KR" sz="4000" dirty="0" smtClean="0">
                <a:solidFill>
                  <a:schemeClr val="bg1"/>
                </a:solidFill>
              </a:rPr>
              <a:t>) ’23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9144000" cy="432540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432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76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000" dirty="0" smtClean="0">
                <a:solidFill>
                  <a:schemeClr val="bg1"/>
                </a:solidFill>
              </a:rPr>
              <a:t>당진 </a:t>
            </a:r>
            <a:r>
              <a:rPr lang="ko-KR" altLang="en-US" sz="4000" dirty="0" err="1" smtClean="0">
                <a:solidFill>
                  <a:schemeClr val="bg1"/>
                </a:solidFill>
              </a:rPr>
              <a:t>원종계농장</a:t>
            </a:r>
            <a:r>
              <a:rPr lang="en-US" altLang="ko-KR" sz="4000" dirty="0" smtClean="0">
                <a:solidFill>
                  <a:schemeClr val="bg1"/>
                </a:solidFill>
              </a:rPr>
              <a:t>(</a:t>
            </a:r>
            <a:r>
              <a:rPr lang="ko-KR" altLang="en-US" sz="4000" dirty="0" err="1" smtClean="0">
                <a:solidFill>
                  <a:schemeClr val="bg1"/>
                </a:solidFill>
              </a:rPr>
              <a:t>체리부로</a:t>
            </a:r>
            <a:r>
              <a:rPr lang="en-US" altLang="ko-KR" sz="4000" dirty="0" smtClean="0">
                <a:solidFill>
                  <a:schemeClr val="bg1"/>
                </a:solidFill>
              </a:rPr>
              <a:t>) ’23</a:t>
            </a:r>
            <a:endParaRPr lang="ko-KR" altLang="en-US" sz="4000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07" y="1313383"/>
            <a:ext cx="4933058" cy="369979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32" y="2726921"/>
            <a:ext cx="4848540" cy="363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800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600" dirty="0" err="1" smtClean="0">
                <a:solidFill>
                  <a:schemeClr val="bg1"/>
                </a:solidFill>
              </a:rPr>
              <a:t>인슐래드시공</a:t>
            </a:r>
            <a:r>
              <a:rPr lang="en-US" altLang="ko-KR" sz="3600" dirty="0" smtClean="0">
                <a:solidFill>
                  <a:schemeClr val="bg1"/>
                </a:solidFill>
              </a:rPr>
              <a:t>(</a:t>
            </a:r>
            <a:r>
              <a:rPr lang="ko-KR" altLang="en-US" sz="3600" dirty="0" smtClean="0">
                <a:solidFill>
                  <a:schemeClr val="bg1"/>
                </a:solidFill>
              </a:rPr>
              <a:t>예천 </a:t>
            </a:r>
            <a:r>
              <a:rPr lang="ko-KR" altLang="en-US" sz="3600" dirty="0" err="1" smtClean="0">
                <a:solidFill>
                  <a:schemeClr val="bg1"/>
                </a:solidFill>
              </a:rPr>
              <a:t>윤창수</a:t>
            </a:r>
            <a:r>
              <a:rPr lang="en-US" altLang="ko-KR" sz="3600" dirty="0" smtClean="0">
                <a:solidFill>
                  <a:schemeClr val="bg1"/>
                </a:solidFill>
              </a:rPr>
              <a:t>)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5920355" cy="2880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429000"/>
            <a:ext cx="5920368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7404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600" dirty="0" err="1" smtClean="0">
                <a:solidFill>
                  <a:schemeClr val="bg1"/>
                </a:solidFill>
              </a:rPr>
              <a:t>인슐래드시공</a:t>
            </a:r>
            <a:r>
              <a:rPr lang="en-US" altLang="ko-KR" sz="3600" dirty="0" smtClean="0">
                <a:solidFill>
                  <a:schemeClr val="bg1"/>
                </a:solidFill>
              </a:rPr>
              <a:t>(</a:t>
            </a:r>
            <a:r>
              <a:rPr lang="ko-KR" altLang="en-US" sz="3600" dirty="0" smtClean="0">
                <a:solidFill>
                  <a:schemeClr val="bg1"/>
                </a:solidFill>
              </a:rPr>
              <a:t>예천 </a:t>
            </a:r>
            <a:r>
              <a:rPr lang="ko-KR" altLang="en-US" sz="3600" dirty="0" err="1" smtClean="0">
                <a:solidFill>
                  <a:schemeClr val="bg1"/>
                </a:solidFill>
              </a:rPr>
              <a:t>엄문섭</a:t>
            </a:r>
            <a:r>
              <a:rPr lang="en-US" altLang="ko-KR" sz="3600" dirty="0" smtClean="0">
                <a:solidFill>
                  <a:schemeClr val="bg1"/>
                </a:solidFill>
              </a:rPr>
              <a:t>)</a:t>
            </a:r>
            <a:endParaRPr lang="ko-KR" altLang="en-US" sz="3600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47358"/>
            <a:ext cx="5254319" cy="2556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429000"/>
            <a:ext cx="5698343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535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bg1"/>
                </a:solidFill>
              </a:rPr>
              <a:t>인슐래드</a:t>
            </a:r>
            <a:r>
              <a:rPr lang="ko-KR" altLang="en-US" dirty="0" smtClean="0">
                <a:solidFill>
                  <a:schemeClr val="bg1"/>
                </a:solidFill>
              </a:rPr>
              <a:t> 시공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err="1" smtClean="0">
                <a:solidFill>
                  <a:schemeClr val="bg1"/>
                </a:solidFill>
              </a:rPr>
              <a:t>육계농장</a:t>
            </a:r>
            <a:r>
              <a:rPr lang="en-US" altLang="ko-KR" dirty="0" smtClean="0">
                <a:solidFill>
                  <a:schemeClr val="bg1"/>
                </a:solidFill>
              </a:rPr>
              <a:t>)-</a:t>
            </a:r>
            <a:r>
              <a:rPr lang="ko-KR" altLang="en-US" dirty="0">
                <a:solidFill>
                  <a:schemeClr val="bg1"/>
                </a:solidFill>
              </a:rPr>
              <a:t>상</a:t>
            </a:r>
            <a:r>
              <a:rPr lang="ko-KR" altLang="en-US" dirty="0" smtClean="0">
                <a:solidFill>
                  <a:schemeClr val="bg1"/>
                </a:solidFill>
              </a:rPr>
              <a:t>주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user234\Documents\Desktop\백업용\시.군청및 농기센터 지원사업\단열사업(상주 박용보)서류\시공사진\시공중 사진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4608000" cy="2592000"/>
          </a:xfrm>
          <a:prstGeom prst="rect">
            <a:avLst/>
          </a:prstGeom>
          <a:noFill/>
        </p:spPr>
      </p:pic>
      <p:pic>
        <p:nvPicPr>
          <p:cNvPr id="5" name="Picture 3" descr="C:\Users\user234\Documents\Desktop\백업용\시.군청및 농기센터 지원사업\단열사업(상주 박용보)서류\시공사진\시공후 사진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009376"/>
            <a:ext cx="4320000" cy="3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782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solidFill>
                  <a:schemeClr val="bg1"/>
                </a:solidFill>
              </a:rPr>
              <a:t>인슐래드</a:t>
            </a:r>
            <a:r>
              <a:rPr lang="ko-KR" altLang="en-US" dirty="0" smtClean="0">
                <a:solidFill>
                  <a:schemeClr val="bg1"/>
                </a:solidFill>
              </a:rPr>
              <a:t> 시공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5123" name="Picture 3" descr="C:\Users\김홍중\Desktop\Desktop\인슐래드\인슐래드농장 시공사진\용인박덕재\인슐래드 시공사진(박덕재)\시공중 사진(2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972800" y="-8229600"/>
            <a:ext cx="6480000" cy="4860000"/>
          </a:xfrm>
          <a:prstGeom prst="rect">
            <a:avLst/>
          </a:prstGeom>
          <a:noFill/>
        </p:spPr>
      </p:pic>
      <p:pic>
        <p:nvPicPr>
          <p:cNvPr id="5124" name="Picture 4" descr="C:\Users\김홍중\Desktop\Desktop\인슐래드\인슐래드농장 시공사진\용인박덕재\인슐래드 시공사진(박덕재)\시공중 사진(2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972800" y="-8229600"/>
            <a:ext cx="4800000" cy="3600000"/>
          </a:xfrm>
          <a:prstGeom prst="rect">
            <a:avLst/>
          </a:prstGeom>
          <a:noFill/>
        </p:spPr>
      </p:pic>
      <p:pic>
        <p:nvPicPr>
          <p:cNvPr id="5125" name="Picture 5" descr="C:\Users\김홍중\Desktop\Desktop\인슐래드\인슐래드농장 시공사진\용인박덕재\인슐래드 시공사진(박덕재)\시공중 사진(22).JPG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0972800" y="-8229600"/>
            <a:ext cx="6120000" cy="3600000"/>
          </a:xfrm>
          <a:prstGeom prst="rect">
            <a:avLst/>
          </a:prstGeom>
          <a:noFill/>
        </p:spPr>
      </p:pic>
      <p:pic>
        <p:nvPicPr>
          <p:cNvPr id="5126" name="Picture 6" descr="C:\Users\김홍중\Desktop\Desktop\인슐래드\인슐래드농장 시공사진\용인박덕재\인슐래드 시공사진(박덕재)\시공중 사진(2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972800" y="-8229600"/>
            <a:ext cx="4800000" cy="36000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2000" y="1364208"/>
            <a:ext cx="6720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김홍중\Desktop\Desktop\인슐래드\인슐래드농장 시공사진\용인박덕재\인슐래드 시공사진(박덕재)\시공중 사진(2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981728" y="-8236296"/>
            <a:ext cx="4800000" cy="3600000"/>
          </a:xfrm>
          <a:prstGeom prst="rect">
            <a:avLst/>
          </a:prstGeom>
          <a:noFill/>
        </p:spPr>
      </p:pic>
      <p:pic>
        <p:nvPicPr>
          <p:cNvPr id="11" name="Picture 2" descr="C:\Users\김홍중\Desktop\Desktop\인슐래드\인슐래드농장 시공사진\용인박덕재\인슐래드 시공사진(박덕재)\시공중 사진(2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29328" y="-8083896"/>
            <a:ext cx="4800000" cy="3600000"/>
          </a:xfrm>
          <a:prstGeom prst="rect">
            <a:avLst/>
          </a:prstGeom>
          <a:noFill/>
        </p:spPr>
      </p:pic>
      <p:pic>
        <p:nvPicPr>
          <p:cNvPr id="6147" name="Picture 3" descr="C:\Users\김홍중\Desktop\Desktop\인슐래드\인슐래드농장 시공사진\용인박덕재\인슐래드 시공사진(박덕재)\시공중 사진(13)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-10972800" y="-8229600"/>
            <a:ext cx="4320000" cy="3240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788024" y="134076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용인 </a:t>
            </a:r>
            <a:r>
              <a:rPr lang="ko-KR" altLang="en-US" dirty="0" err="1" smtClean="0">
                <a:solidFill>
                  <a:srgbClr val="FFFF00"/>
                </a:solidFill>
              </a:rPr>
              <a:t>백암</a:t>
            </a:r>
            <a:r>
              <a:rPr lang="ko-KR" altLang="en-US" dirty="0" smtClean="0">
                <a:solidFill>
                  <a:srgbClr val="FFFF00"/>
                </a:solidFill>
              </a:rPr>
              <a:t> 양돈농장</a:t>
            </a:r>
            <a:endParaRPr lang="ko-KR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  익산 </a:t>
            </a:r>
            <a:r>
              <a:rPr lang="ko-KR" altLang="en-US" dirty="0" err="1" smtClean="0">
                <a:solidFill>
                  <a:schemeClr val="bg1"/>
                </a:solidFill>
              </a:rPr>
              <a:t>삼안종계장</a:t>
            </a:r>
            <a:r>
              <a:rPr lang="en-US" altLang="ko-KR" dirty="0" smtClean="0">
                <a:solidFill>
                  <a:schemeClr val="bg1"/>
                </a:solidFill>
              </a:rPr>
              <a:t>(2019</a:t>
            </a:r>
            <a:r>
              <a:rPr lang="ko-KR" altLang="en-US" dirty="0" smtClean="0">
                <a:solidFill>
                  <a:schemeClr val="bg1"/>
                </a:solidFill>
              </a:rPr>
              <a:t>년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800" y="1268760"/>
            <a:ext cx="5004000" cy="243423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269" y="1628800"/>
            <a:ext cx="4644000" cy="348300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212976"/>
            <a:ext cx="432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1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accent3"/>
                </a:solidFill>
              </a:rPr>
              <a:t>문경 </a:t>
            </a:r>
            <a:r>
              <a:rPr lang="ko-KR" altLang="en-US" dirty="0" err="1" smtClean="0">
                <a:solidFill>
                  <a:schemeClr val="accent3"/>
                </a:solidFill>
              </a:rPr>
              <a:t>세정농장</a:t>
            </a:r>
            <a:r>
              <a:rPr lang="en-US" altLang="ko-KR" dirty="0" smtClean="0">
                <a:solidFill>
                  <a:schemeClr val="accent3"/>
                </a:solidFill>
              </a:rPr>
              <a:t>(</a:t>
            </a:r>
            <a:r>
              <a:rPr lang="ko-KR" altLang="en-US" dirty="0" smtClean="0">
                <a:solidFill>
                  <a:schemeClr val="accent3"/>
                </a:solidFill>
              </a:rPr>
              <a:t>양돈</a:t>
            </a:r>
            <a:r>
              <a:rPr lang="en-US" altLang="ko-KR" dirty="0" smtClean="0">
                <a:solidFill>
                  <a:schemeClr val="accent3"/>
                </a:solidFill>
              </a:rPr>
              <a:t>)</a:t>
            </a:r>
            <a:endParaRPr lang="ko-KR" altLang="en-US" dirty="0">
              <a:solidFill>
                <a:schemeClr val="accent3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416894"/>
            <a:ext cx="5904000" cy="287205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708920"/>
            <a:ext cx="4788000" cy="35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8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용인 </a:t>
            </a:r>
            <a:r>
              <a:rPr lang="ko-KR" altLang="en-US" dirty="0" err="1" smtClean="0">
                <a:solidFill>
                  <a:schemeClr val="bg1"/>
                </a:solidFill>
              </a:rPr>
              <a:t>원삼농장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err="1" smtClean="0">
                <a:solidFill>
                  <a:schemeClr val="bg1"/>
                </a:solidFill>
              </a:rPr>
              <a:t>산란계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14515"/>
            <a:ext cx="5544616" cy="262214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356992"/>
            <a:ext cx="578601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624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홍성 </a:t>
            </a:r>
            <a:r>
              <a:rPr lang="ko-KR" altLang="en-US" dirty="0" err="1" smtClean="0">
                <a:solidFill>
                  <a:schemeClr val="bg1"/>
                </a:solidFill>
              </a:rPr>
              <a:t>김순환</a:t>
            </a:r>
            <a:r>
              <a:rPr lang="en-US" altLang="ko-KR" dirty="0" smtClean="0">
                <a:solidFill>
                  <a:schemeClr val="bg1"/>
                </a:solidFill>
              </a:rPr>
              <a:t>(</a:t>
            </a:r>
            <a:r>
              <a:rPr lang="ko-KR" altLang="en-US" dirty="0" err="1" smtClean="0">
                <a:solidFill>
                  <a:schemeClr val="bg1"/>
                </a:solidFill>
              </a:rPr>
              <a:t>산란계</a:t>
            </a:r>
            <a:r>
              <a:rPr lang="en-US" altLang="ko-KR" dirty="0" smtClean="0">
                <a:solidFill>
                  <a:schemeClr val="bg1"/>
                </a:solidFill>
              </a:rPr>
              <a:t>)</a:t>
            </a:r>
            <a:endParaRPr lang="ko-KR" altLang="en-US" dirty="0">
              <a:solidFill>
                <a:schemeClr val="bg1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75776"/>
            <a:ext cx="2088232" cy="463336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237" y="2564904"/>
            <a:ext cx="6514563" cy="293607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324" y="1564180"/>
            <a:ext cx="2082420" cy="462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527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5" descr="스티커4종00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6624736" cy="512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704082" y="404813"/>
            <a:ext cx="36038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3200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인슐래드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인증현황</a:t>
            </a:r>
          </a:p>
        </p:txBody>
      </p:sp>
    </p:spTree>
    <p:extLst>
      <p:ext uri="{BB962C8B-B14F-4D97-AF65-F5344CB8AC3E}">
        <p14:creationId xmlns:p14="http://schemas.microsoft.com/office/powerpoint/2010/main" val="146189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2339975" y="404813"/>
            <a:ext cx="43037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3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인슐래드 생산</a:t>
            </a:r>
            <a:r>
              <a:rPr lang="en-US" altLang="ko-KR" sz="3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3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수입처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/>
        </p:nvSpPr>
        <p:spPr bwMode="auto">
          <a:xfrm>
            <a:off x="-1836738" y="2857500"/>
            <a:ext cx="8229601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ko-KR" altLang="en-US" sz="280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69975" y="1268413"/>
            <a:ext cx="5583238" cy="4000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ko-KR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테크트레이더스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  <a:hlinkClick r:id="rId2"/>
              </a:rPr>
              <a:t>www.insuladd.com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에서만 생산</a:t>
            </a:r>
            <a:endParaRPr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3" cstate="print"/>
          <a:srcRect t="10960" r="10950" b="46190"/>
          <a:stretch>
            <a:fillRect/>
          </a:stretch>
        </p:blipFill>
        <p:spPr bwMode="auto">
          <a:xfrm>
            <a:off x="1611313" y="1670050"/>
            <a:ext cx="504825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1069975" y="3644900"/>
            <a:ext cx="5934638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국내는 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㈜드림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www.insuladd.kr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을 </a:t>
            </a:r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통해서만 수입됨</a:t>
            </a:r>
            <a:endParaRPr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축산분야에는 </a:t>
            </a:r>
            <a:r>
              <a:rPr lang="ko-KR" altLang="en-US" sz="2000" dirty="0" err="1" smtClean="0">
                <a:solidFill>
                  <a:srgbClr val="00B0F0"/>
                </a:solidFill>
                <a:latin typeface="휴먼모음T" pitchFamily="18" charset="-127"/>
                <a:ea typeface="휴먼모음T" pitchFamily="18" charset="-127"/>
              </a:rPr>
              <a:t>바이오맥</a:t>
            </a:r>
            <a:r>
              <a:rPr lang="ko-KR" altLang="en-US" sz="2000" dirty="0" err="1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에서만</a:t>
            </a:r>
            <a:r>
              <a:rPr lang="ko-KR" altLang="en-US" sz="20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유통</a:t>
            </a:r>
            <a:r>
              <a:rPr lang="en-US" altLang="ko-KR" sz="20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20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시공 전담</a:t>
            </a:r>
            <a:endParaRPr lang="ko-KR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 cstate="print"/>
          <a:srcRect t="12080" r="18385" b="49956"/>
          <a:stretch>
            <a:fillRect/>
          </a:stretch>
        </p:blipFill>
        <p:spPr bwMode="auto">
          <a:xfrm>
            <a:off x="1611313" y="4446588"/>
            <a:ext cx="5048250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3275856" y="404813"/>
            <a:ext cx="32156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3200" dirty="0" err="1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인슐래드</a:t>
            </a:r>
            <a:r>
              <a:rPr lang="ko-KR" altLang="en-US" sz="3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정품</a:t>
            </a:r>
            <a:endParaRPr lang="ko-KR" altLang="en-US" sz="3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/>
        </p:nvSpPr>
        <p:spPr bwMode="auto">
          <a:xfrm>
            <a:off x="-1836738" y="2857500"/>
            <a:ext cx="8229601" cy="406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ko-KR" altLang="en-US" sz="2800">
              <a:solidFill>
                <a:srgbClr val="99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179388" y="1339850"/>
            <a:ext cx="8713787" cy="20891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㈜드림 또는 </a:t>
            </a:r>
            <a:r>
              <a:rPr lang="ko-KR" alt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바이오맥을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통하지 않고 </a:t>
            </a:r>
            <a:r>
              <a:rPr lang="ko-KR" altLang="en-US" sz="2000" dirty="0" err="1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인슐래드를</a:t>
            </a:r>
            <a:r>
              <a:rPr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 사칭하거나 나사</a:t>
            </a:r>
            <a:r>
              <a:rPr lang="en-US" altLang="ko-KR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(NASA)</a:t>
            </a:r>
            <a:r>
              <a:rPr lang="ko-KR" altLang="en-US" sz="2000" dirty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를 운운하는 제품들은 모두 근거 없으며 </a:t>
            </a:r>
            <a:r>
              <a:rPr lang="ko-KR" altLang="en-US" sz="2000" dirty="0" smtClean="0">
                <a:solidFill>
                  <a:srgbClr val="C00000"/>
                </a:solidFill>
                <a:latin typeface="휴먼모음T" pitchFamily="18" charset="-127"/>
                <a:ea typeface="휴먼모음T" pitchFamily="18" charset="-127"/>
              </a:rPr>
              <a:t>불법</a:t>
            </a: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임</a:t>
            </a:r>
            <a:r>
              <a:rPr lang="en-US" altLang="ko-KR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buFontTx/>
              <a:buNone/>
              <a:defRPr/>
            </a:pPr>
            <a:endParaRPr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buFontTx/>
              <a:buNone/>
              <a:defRPr/>
            </a:pPr>
            <a:endParaRPr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eaLnBrk="1" hangingPunct="1">
              <a:buFontTx/>
              <a:buNone/>
              <a:defRPr/>
            </a:pPr>
            <a:r>
              <a:rPr lang="ko-KR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                                                  </a:t>
            </a:r>
            <a:endParaRPr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1509" name="Picture 7" descr="인슐래드로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316865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3284984"/>
            <a:ext cx="216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284984"/>
            <a:ext cx="216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>
          <a:xfrm>
            <a:off x="2483768" y="404813"/>
            <a:ext cx="4522822" cy="57435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/>
            </a:pPr>
            <a:r>
              <a:rPr lang="ko-KR" altLang="en-US" sz="3200">
                <a:solidFill>
                  <a:schemeClr val="bg1"/>
                </a:solidFill>
                <a:latin typeface="HY견고딕"/>
                <a:ea typeface="HY견고딕"/>
              </a:rPr>
              <a:t>바이오맥 주요 시공실적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5496" y="1524347"/>
            <a:ext cx="4392488" cy="43529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en-US" altLang="ko-KR" sz="1300" b="1" dirty="0">
                <a:solidFill>
                  <a:srgbClr val="C00000"/>
                </a:solidFill>
              </a:rPr>
              <a:t>2005~2007</a:t>
            </a:r>
            <a:r>
              <a:rPr lang="ko-KR" altLang="en-US" sz="1300" b="1" dirty="0">
                <a:solidFill>
                  <a:srgbClr val="C00000"/>
                </a:solidFill>
              </a:rPr>
              <a:t>년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경상북도 지원사업</a:t>
            </a:r>
            <a:r>
              <a:rPr lang="en-US" altLang="ko-KR" sz="1300" b="1" dirty="0">
                <a:solidFill>
                  <a:srgbClr val="C00000"/>
                </a:solidFill>
              </a:rPr>
              <a:t>(7</a:t>
            </a:r>
            <a:r>
              <a:rPr lang="ko-KR" altLang="en-US" sz="1300" b="1" dirty="0">
                <a:solidFill>
                  <a:srgbClr val="C00000"/>
                </a:solidFill>
              </a:rPr>
              <a:t>개 시군</a:t>
            </a:r>
            <a:r>
              <a:rPr lang="en-US" altLang="ko-KR" sz="1300" b="1" dirty="0">
                <a:solidFill>
                  <a:srgbClr val="C00000"/>
                </a:solidFill>
              </a:rPr>
              <a:t>) </a:t>
            </a:r>
            <a:r>
              <a:rPr lang="ko-KR" altLang="en-US" sz="1300" b="1" dirty="0">
                <a:solidFill>
                  <a:srgbClr val="C00000"/>
                </a:solidFill>
              </a:rPr>
              <a:t>지붕 </a:t>
            </a:r>
            <a:r>
              <a:rPr lang="en-US" altLang="ko-KR" sz="1300" b="1" dirty="0">
                <a:solidFill>
                  <a:srgbClr val="C00000"/>
                </a:solidFill>
              </a:rPr>
              <a:t>25,000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당진군청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1,000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부여군 농업기술센터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700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0070C0"/>
                </a:solidFill>
              </a:rPr>
              <a:t>양돈협회 제</a:t>
            </a:r>
            <a:r>
              <a:rPr lang="en-US" altLang="ko-KR" sz="1300" b="1" dirty="0">
                <a:solidFill>
                  <a:srgbClr val="0070C0"/>
                </a:solidFill>
              </a:rPr>
              <a:t>2</a:t>
            </a:r>
            <a:r>
              <a:rPr lang="ko-KR" altLang="en-US" sz="1300" b="1" dirty="0" err="1">
                <a:solidFill>
                  <a:srgbClr val="0070C0"/>
                </a:solidFill>
              </a:rPr>
              <a:t>검정소</a:t>
            </a:r>
            <a:r>
              <a:rPr lang="ko-KR" altLang="en-US" sz="1300" b="1" dirty="0">
                <a:solidFill>
                  <a:srgbClr val="0070C0"/>
                </a:solidFill>
              </a:rPr>
              <a:t> </a:t>
            </a:r>
            <a:r>
              <a:rPr lang="en-US" altLang="ko-KR" sz="1300" b="1" dirty="0">
                <a:solidFill>
                  <a:srgbClr val="0070C0"/>
                </a:solidFill>
              </a:rPr>
              <a:t>250</a:t>
            </a:r>
            <a:r>
              <a:rPr lang="ko-KR" altLang="en-US" sz="1300" b="1" dirty="0">
                <a:solidFill>
                  <a:srgbClr val="0070C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 err="1">
                <a:solidFill>
                  <a:srgbClr val="C00000"/>
                </a:solidFill>
              </a:rPr>
              <a:t>연암축산대학</a:t>
            </a:r>
            <a:r>
              <a:rPr lang="ko-KR" altLang="en-US" sz="1300" b="1" dirty="0">
                <a:solidFill>
                  <a:srgbClr val="C00000"/>
                </a:solidFill>
              </a:rPr>
              <a:t> 지붕 </a:t>
            </a:r>
            <a:r>
              <a:rPr lang="en-US" altLang="ko-KR" sz="1300" b="1" dirty="0">
                <a:solidFill>
                  <a:srgbClr val="C00000"/>
                </a:solidFill>
              </a:rPr>
              <a:t>600</a:t>
            </a:r>
            <a:r>
              <a:rPr lang="ko-KR" altLang="en-US" sz="1300" b="1" dirty="0">
                <a:solidFill>
                  <a:srgbClr val="C00000"/>
                </a:solidFill>
              </a:rPr>
              <a:t>평 </a:t>
            </a:r>
            <a:r>
              <a:rPr lang="en-US" altLang="ko-KR" sz="1300" b="1" dirty="0">
                <a:solidFill>
                  <a:srgbClr val="C00000"/>
                </a:solidFill>
              </a:rPr>
              <a:t>/ </a:t>
            </a:r>
            <a:r>
              <a:rPr lang="ko-KR" altLang="en-US" sz="13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300" b="1" dirty="0">
                <a:solidFill>
                  <a:srgbClr val="C00000"/>
                </a:solidFill>
              </a:rPr>
              <a:t> </a:t>
            </a:r>
            <a:r>
              <a:rPr lang="en-US" altLang="ko-KR" sz="1300" b="1" dirty="0">
                <a:solidFill>
                  <a:srgbClr val="C00000"/>
                </a:solidFill>
              </a:rPr>
              <a:t>23</a:t>
            </a:r>
            <a:r>
              <a:rPr lang="ko-KR" altLang="en-US" sz="1300" b="1" dirty="0">
                <a:solidFill>
                  <a:srgbClr val="C00000"/>
                </a:solidFill>
              </a:rPr>
              <a:t>기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0070C0"/>
                </a:solidFill>
              </a:rPr>
              <a:t>서울경기 양돈조합 </a:t>
            </a:r>
            <a:r>
              <a:rPr lang="ko-KR" altLang="en-US" sz="1300" b="1" dirty="0" err="1">
                <a:solidFill>
                  <a:srgbClr val="0070C0"/>
                </a:solidFill>
              </a:rPr>
              <a:t>피드빈</a:t>
            </a:r>
            <a:r>
              <a:rPr lang="ko-KR" altLang="en-US" sz="1300" b="1" dirty="0">
                <a:solidFill>
                  <a:srgbClr val="0070C0"/>
                </a:solidFill>
              </a:rPr>
              <a:t> </a:t>
            </a:r>
            <a:r>
              <a:rPr lang="en-US" altLang="ko-KR" sz="1300" b="1" dirty="0">
                <a:solidFill>
                  <a:srgbClr val="0070C0"/>
                </a:solidFill>
              </a:rPr>
              <a:t>186</a:t>
            </a:r>
            <a:r>
              <a:rPr lang="ko-KR" altLang="en-US" sz="1300" b="1" dirty="0">
                <a:solidFill>
                  <a:srgbClr val="0070C0"/>
                </a:solidFill>
              </a:rPr>
              <a:t>기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서울사료 거래처 </a:t>
            </a:r>
            <a:r>
              <a:rPr lang="ko-KR" altLang="en-US" sz="13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300" b="1" dirty="0">
                <a:solidFill>
                  <a:srgbClr val="C00000"/>
                </a:solidFill>
              </a:rPr>
              <a:t> </a:t>
            </a:r>
            <a:r>
              <a:rPr lang="en-US" altLang="ko-KR" sz="1300" b="1" dirty="0">
                <a:solidFill>
                  <a:srgbClr val="C00000"/>
                </a:solidFill>
              </a:rPr>
              <a:t>400</a:t>
            </a:r>
            <a:r>
              <a:rPr lang="ko-KR" altLang="en-US" sz="1300" b="1" dirty="0">
                <a:solidFill>
                  <a:srgbClr val="C00000"/>
                </a:solidFill>
              </a:rPr>
              <a:t>기</a:t>
            </a:r>
          </a:p>
          <a:p>
            <a:pPr lvl="1" eaLnBrk="1" hangingPunct="1">
              <a:defRPr/>
            </a:pPr>
            <a:r>
              <a:rPr lang="ko-KR" altLang="en-US" sz="1300" b="1" dirty="0" err="1">
                <a:solidFill>
                  <a:srgbClr val="C00000"/>
                </a:solidFill>
              </a:rPr>
              <a:t>도드람</a:t>
            </a:r>
            <a:r>
              <a:rPr lang="ko-KR" altLang="en-US" sz="1300" b="1" dirty="0">
                <a:solidFill>
                  <a:srgbClr val="C00000"/>
                </a:solidFill>
              </a:rPr>
              <a:t> </a:t>
            </a:r>
            <a:r>
              <a:rPr lang="en-US" altLang="ko-KR" sz="1300" b="1" dirty="0">
                <a:solidFill>
                  <a:srgbClr val="C00000"/>
                </a:solidFill>
              </a:rPr>
              <a:t>B&amp;F </a:t>
            </a:r>
            <a:r>
              <a:rPr lang="ko-KR" altLang="en-US" sz="1300" b="1" dirty="0">
                <a:solidFill>
                  <a:srgbClr val="C00000"/>
                </a:solidFill>
              </a:rPr>
              <a:t>거래처 </a:t>
            </a:r>
            <a:r>
              <a:rPr lang="ko-KR" altLang="en-US" sz="13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300" b="1" dirty="0">
                <a:solidFill>
                  <a:srgbClr val="C00000"/>
                </a:solidFill>
              </a:rPr>
              <a:t> 약 </a:t>
            </a:r>
            <a:r>
              <a:rPr lang="en-US" altLang="ko-KR" sz="1300" b="1" dirty="0">
                <a:solidFill>
                  <a:srgbClr val="C00000"/>
                </a:solidFill>
              </a:rPr>
              <a:t>2,000</a:t>
            </a:r>
            <a:r>
              <a:rPr lang="ko-KR" altLang="en-US" sz="1300" b="1" dirty="0">
                <a:solidFill>
                  <a:srgbClr val="C00000"/>
                </a:solidFill>
              </a:rPr>
              <a:t>기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태산 영농조합</a:t>
            </a:r>
            <a:r>
              <a:rPr lang="en-US" altLang="ko-KR" sz="1300" b="1" dirty="0">
                <a:solidFill>
                  <a:srgbClr val="C00000"/>
                </a:solidFill>
              </a:rPr>
              <a:t>(</a:t>
            </a:r>
            <a:r>
              <a:rPr lang="ko-KR" altLang="en-US" sz="1300" b="1" dirty="0">
                <a:solidFill>
                  <a:srgbClr val="C00000"/>
                </a:solidFill>
              </a:rPr>
              <a:t>정읍</a:t>
            </a:r>
            <a:r>
              <a:rPr lang="en-US" altLang="ko-KR" sz="1300" b="1" dirty="0">
                <a:solidFill>
                  <a:srgbClr val="C00000"/>
                </a:solidFill>
              </a:rPr>
              <a:t>) </a:t>
            </a:r>
            <a:r>
              <a:rPr lang="ko-KR" altLang="en-US" sz="1300" b="1" dirty="0">
                <a:solidFill>
                  <a:srgbClr val="C00000"/>
                </a:solidFill>
              </a:rPr>
              <a:t>지붕 </a:t>
            </a:r>
            <a:r>
              <a:rPr lang="en-US" altLang="ko-KR" sz="1300" b="1" dirty="0">
                <a:solidFill>
                  <a:srgbClr val="C00000"/>
                </a:solidFill>
              </a:rPr>
              <a:t>2,048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 err="1">
                <a:solidFill>
                  <a:srgbClr val="C00000"/>
                </a:solidFill>
              </a:rPr>
              <a:t>무럭이</a:t>
            </a:r>
            <a:r>
              <a:rPr lang="ko-KR" altLang="en-US" sz="1300" b="1" dirty="0">
                <a:solidFill>
                  <a:srgbClr val="C00000"/>
                </a:solidFill>
              </a:rPr>
              <a:t> 농장</a:t>
            </a:r>
            <a:r>
              <a:rPr lang="en-US" altLang="ko-KR" sz="1300" b="1" dirty="0">
                <a:solidFill>
                  <a:srgbClr val="C00000"/>
                </a:solidFill>
              </a:rPr>
              <a:t>(</a:t>
            </a:r>
            <a:r>
              <a:rPr lang="ko-KR" altLang="en-US" sz="1300" b="1" dirty="0">
                <a:solidFill>
                  <a:srgbClr val="C00000"/>
                </a:solidFill>
              </a:rPr>
              <a:t>순창</a:t>
            </a:r>
            <a:r>
              <a:rPr lang="en-US" altLang="ko-KR" sz="1300" b="1" dirty="0">
                <a:solidFill>
                  <a:srgbClr val="C00000"/>
                </a:solidFill>
              </a:rPr>
              <a:t>) </a:t>
            </a:r>
            <a:r>
              <a:rPr lang="ko-KR" altLang="en-US" sz="1300" b="1" dirty="0">
                <a:solidFill>
                  <a:srgbClr val="C00000"/>
                </a:solidFill>
              </a:rPr>
              <a:t>지붕 </a:t>
            </a:r>
            <a:r>
              <a:rPr lang="en-US" altLang="ko-KR" sz="1300" b="1" dirty="0">
                <a:solidFill>
                  <a:srgbClr val="C00000"/>
                </a:solidFill>
              </a:rPr>
              <a:t>1,842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문경화인</a:t>
            </a:r>
            <a:r>
              <a:rPr lang="en-US" altLang="ko-KR" sz="1300" b="1" dirty="0">
                <a:solidFill>
                  <a:srgbClr val="C00000"/>
                </a:solidFill>
              </a:rPr>
              <a:t>(</a:t>
            </a:r>
            <a:r>
              <a:rPr lang="ko-KR" altLang="en-US" sz="1300" b="1" dirty="0">
                <a:solidFill>
                  <a:srgbClr val="C00000"/>
                </a:solidFill>
              </a:rPr>
              <a:t>포천</a:t>
            </a:r>
            <a:r>
              <a:rPr lang="en-US" altLang="ko-KR" sz="1300" b="1" dirty="0">
                <a:solidFill>
                  <a:srgbClr val="C00000"/>
                </a:solidFill>
              </a:rPr>
              <a:t>) </a:t>
            </a:r>
            <a:r>
              <a:rPr lang="ko-KR" altLang="en-US" sz="1300" b="1" dirty="0">
                <a:solidFill>
                  <a:srgbClr val="C00000"/>
                </a:solidFill>
              </a:rPr>
              <a:t>지붕 </a:t>
            </a:r>
            <a:r>
              <a:rPr lang="en-US" altLang="ko-KR" sz="1300" b="1" dirty="0">
                <a:solidFill>
                  <a:srgbClr val="C00000"/>
                </a:solidFill>
              </a:rPr>
              <a:t>1,200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다비육종</a:t>
            </a:r>
            <a:r>
              <a:rPr lang="en-US" altLang="ko-KR" sz="1300" b="1" dirty="0">
                <a:solidFill>
                  <a:srgbClr val="C00000"/>
                </a:solidFill>
              </a:rPr>
              <a:t>(</a:t>
            </a:r>
            <a:r>
              <a:rPr lang="ko-KR" altLang="en-US" sz="1300" b="1" dirty="0">
                <a:solidFill>
                  <a:srgbClr val="C00000"/>
                </a:solidFill>
              </a:rPr>
              <a:t>안성</a:t>
            </a:r>
            <a:r>
              <a:rPr lang="en-US" altLang="ko-KR" sz="1300" b="1" dirty="0">
                <a:solidFill>
                  <a:srgbClr val="C00000"/>
                </a:solidFill>
              </a:rPr>
              <a:t>,</a:t>
            </a:r>
            <a:r>
              <a:rPr lang="ko-KR" altLang="en-US" sz="1300" b="1" dirty="0">
                <a:solidFill>
                  <a:srgbClr val="C00000"/>
                </a:solidFill>
              </a:rPr>
              <a:t>음성</a:t>
            </a:r>
            <a:r>
              <a:rPr lang="en-US" altLang="ko-KR" sz="1300" b="1" dirty="0">
                <a:solidFill>
                  <a:srgbClr val="C00000"/>
                </a:solidFill>
              </a:rPr>
              <a:t>) </a:t>
            </a:r>
            <a:r>
              <a:rPr lang="ko-KR" altLang="en-US" sz="1300" b="1" dirty="0">
                <a:solidFill>
                  <a:srgbClr val="C00000"/>
                </a:solidFill>
              </a:rPr>
              <a:t>지붕 </a:t>
            </a:r>
            <a:r>
              <a:rPr lang="en-US" altLang="ko-KR" sz="1300" b="1" dirty="0">
                <a:solidFill>
                  <a:srgbClr val="C00000"/>
                </a:solidFill>
              </a:rPr>
              <a:t>1,200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대상 </a:t>
            </a:r>
            <a:r>
              <a:rPr lang="ko-KR" altLang="en-US" sz="1300" b="1" dirty="0" err="1">
                <a:solidFill>
                  <a:srgbClr val="C00000"/>
                </a:solidFill>
              </a:rPr>
              <a:t>팜스코</a:t>
            </a:r>
            <a:r>
              <a:rPr lang="ko-KR" altLang="en-US" sz="1300" b="1" dirty="0">
                <a:solidFill>
                  <a:srgbClr val="C00000"/>
                </a:solidFill>
              </a:rPr>
              <a:t> </a:t>
            </a:r>
            <a:r>
              <a:rPr lang="ko-KR" altLang="en-US" sz="13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300" b="1" dirty="0">
                <a:solidFill>
                  <a:srgbClr val="C00000"/>
                </a:solidFill>
              </a:rPr>
              <a:t> </a:t>
            </a:r>
            <a:r>
              <a:rPr lang="en-US" altLang="ko-KR" sz="1300" b="1" dirty="0">
                <a:solidFill>
                  <a:srgbClr val="C00000"/>
                </a:solidFill>
              </a:rPr>
              <a:t>50</a:t>
            </a:r>
            <a:r>
              <a:rPr lang="ko-KR" altLang="en-US" sz="1300" b="1" dirty="0">
                <a:solidFill>
                  <a:srgbClr val="C00000"/>
                </a:solidFill>
              </a:rPr>
              <a:t>기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427984" y="1521552"/>
            <a:ext cx="4392488" cy="43529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norm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en-US" altLang="ko-KR" sz="1300" b="1" dirty="0">
                <a:solidFill>
                  <a:srgbClr val="C00000"/>
                </a:solidFill>
              </a:rPr>
              <a:t>2008</a:t>
            </a:r>
            <a:r>
              <a:rPr lang="ko-KR" altLang="en-US" sz="1300" b="1" dirty="0">
                <a:solidFill>
                  <a:srgbClr val="C00000"/>
                </a:solidFill>
              </a:rPr>
              <a:t>년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군위군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1,425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연기군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7,800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영천군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2,500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금산군 농업기술센터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2,500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당진군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3,000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  <a:r>
              <a:rPr lang="en-US" altLang="ko-KR" sz="1300" b="1" dirty="0">
                <a:solidFill>
                  <a:srgbClr val="C00000"/>
                </a:solidFill>
              </a:rPr>
              <a:t>(</a:t>
            </a:r>
            <a:r>
              <a:rPr lang="ko-KR" altLang="en-US" sz="1300" b="1" dirty="0" err="1">
                <a:solidFill>
                  <a:srgbClr val="C00000"/>
                </a:solidFill>
              </a:rPr>
              <a:t>육계사</a:t>
            </a:r>
            <a:r>
              <a:rPr lang="en-US" altLang="ko-KR" sz="1300" b="1" dirty="0">
                <a:solidFill>
                  <a:srgbClr val="C00000"/>
                </a:solidFill>
              </a:rPr>
              <a:t>)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포항시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3,300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포항시 북구청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1,600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포항시 남구청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300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용인시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3,500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서천군 농업기술센터 지원사업 </a:t>
            </a:r>
            <a:r>
              <a:rPr lang="ko-KR" altLang="en-US" sz="13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300" b="1" dirty="0">
                <a:solidFill>
                  <a:srgbClr val="C00000"/>
                </a:solidFill>
              </a:rPr>
              <a:t> </a:t>
            </a:r>
            <a:r>
              <a:rPr lang="en-US" altLang="ko-KR" sz="1300" b="1" dirty="0">
                <a:solidFill>
                  <a:srgbClr val="C00000"/>
                </a:solidFill>
              </a:rPr>
              <a:t>39</a:t>
            </a:r>
            <a:r>
              <a:rPr lang="ko-KR" altLang="en-US" sz="1300" b="1" dirty="0">
                <a:solidFill>
                  <a:srgbClr val="C00000"/>
                </a:solidFill>
              </a:rPr>
              <a:t>기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아산시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500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 err="1">
                <a:solidFill>
                  <a:srgbClr val="C00000"/>
                </a:solidFill>
              </a:rPr>
              <a:t>양주시</a:t>
            </a:r>
            <a:r>
              <a:rPr lang="ko-KR" altLang="en-US" sz="1300" b="1" dirty="0">
                <a:solidFill>
                  <a:srgbClr val="C00000"/>
                </a:solidFill>
              </a:rPr>
              <a:t> 농업기술센터 지원사업 </a:t>
            </a:r>
            <a:r>
              <a:rPr lang="en-US" altLang="ko-KR" sz="1300" b="1" dirty="0">
                <a:solidFill>
                  <a:srgbClr val="C00000"/>
                </a:solidFill>
              </a:rPr>
              <a:t>1,500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defRPr/>
            </a:pPr>
            <a:r>
              <a:rPr lang="ko-KR" altLang="en-US" sz="1300" b="1" dirty="0">
                <a:solidFill>
                  <a:srgbClr val="C00000"/>
                </a:solidFill>
              </a:rPr>
              <a:t>기타 개별농장 </a:t>
            </a:r>
            <a:r>
              <a:rPr lang="en-US" altLang="ko-KR" sz="1300" b="1" dirty="0">
                <a:solidFill>
                  <a:srgbClr val="C00000"/>
                </a:solidFill>
              </a:rPr>
              <a:t>230</a:t>
            </a:r>
            <a:r>
              <a:rPr lang="ko-KR" altLang="en-US" sz="1300" b="1" dirty="0">
                <a:solidFill>
                  <a:srgbClr val="C00000"/>
                </a:solidFill>
              </a:rPr>
              <a:t>평</a:t>
            </a:r>
            <a:r>
              <a:rPr lang="en-US" altLang="ko-KR" sz="1300" b="1" dirty="0">
                <a:solidFill>
                  <a:srgbClr val="C00000"/>
                </a:solidFill>
              </a:rPr>
              <a:t>, </a:t>
            </a:r>
            <a:r>
              <a:rPr lang="ko-KR" altLang="en-US" sz="13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300" b="1" dirty="0">
                <a:solidFill>
                  <a:srgbClr val="C00000"/>
                </a:solidFill>
              </a:rPr>
              <a:t> </a:t>
            </a:r>
            <a:r>
              <a:rPr lang="en-US" altLang="ko-KR" sz="1300" b="1" dirty="0">
                <a:solidFill>
                  <a:srgbClr val="C00000"/>
                </a:solidFill>
              </a:rPr>
              <a:t>40</a:t>
            </a:r>
            <a:r>
              <a:rPr lang="ko-KR" altLang="en-US" sz="1300" b="1" dirty="0">
                <a:solidFill>
                  <a:srgbClr val="C00000"/>
                </a:solidFill>
              </a:rPr>
              <a:t>기 </a:t>
            </a:r>
          </a:p>
          <a:p>
            <a:pPr lvl="1" eaLnBrk="1" hangingPunct="1">
              <a:defRPr/>
            </a:pPr>
            <a:r>
              <a:rPr lang="ko-KR" altLang="en-US" sz="1300" b="1" dirty="0" err="1">
                <a:solidFill>
                  <a:srgbClr val="C00000"/>
                </a:solidFill>
              </a:rPr>
              <a:t>팔레스피드</a:t>
            </a:r>
            <a:r>
              <a:rPr lang="ko-KR" altLang="en-US" sz="1300" b="1" dirty="0">
                <a:solidFill>
                  <a:srgbClr val="C00000"/>
                </a:solidFill>
              </a:rPr>
              <a:t> 사료공장 </a:t>
            </a:r>
            <a:r>
              <a:rPr lang="ko-KR" altLang="en-US" sz="1300" b="1" dirty="0" err="1">
                <a:solidFill>
                  <a:srgbClr val="C00000"/>
                </a:solidFill>
              </a:rPr>
              <a:t>사일로</a:t>
            </a:r>
            <a:r>
              <a:rPr lang="ko-KR" altLang="en-US" sz="1300" b="1" dirty="0">
                <a:solidFill>
                  <a:srgbClr val="C00000"/>
                </a:solidFill>
              </a:rPr>
              <a:t> 전체 도색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/>
        </p:nvSpPr>
        <p:spPr>
          <a:xfrm>
            <a:off x="2483768" y="404813"/>
            <a:ext cx="4522822" cy="57435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/>
                <a:ea typeface="굴림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eaLnBrk="1" hangingPunct="1">
              <a:defRPr/>
            </a:pPr>
            <a:r>
              <a:rPr lang="ko-KR" altLang="en-US" sz="3200">
                <a:solidFill>
                  <a:schemeClr val="bg1"/>
                </a:solidFill>
                <a:latin typeface="HY견고딕"/>
                <a:ea typeface="HY견고딕"/>
              </a:rPr>
              <a:t>바이오맥 주요 시공실적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08608" y="1309936"/>
            <a:ext cx="4579416" cy="43529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2009</a:t>
            </a:r>
            <a:r>
              <a:rPr lang="ko-KR" altLang="en-US" sz="1200" b="1" dirty="0">
                <a:solidFill>
                  <a:srgbClr val="C00000"/>
                </a:solidFill>
              </a:rPr>
              <a:t>년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포항시 지원사업 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>
                <a:solidFill>
                  <a:srgbClr val="C00000"/>
                </a:solidFill>
              </a:rPr>
              <a:t>축사 </a:t>
            </a:r>
            <a:r>
              <a:rPr lang="en-US" altLang="ko-KR" sz="1200" b="1" dirty="0">
                <a:solidFill>
                  <a:srgbClr val="C00000"/>
                </a:solidFill>
              </a:rPr>
              <a:t>3,000</a:t>
            </a:r>
            <a:r>
              <a:rPr lang="ko-KR" altLang="en-US" sz="12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용인시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(</a:t>
            </a:r>
            <a:r>
              <a:rPr lang="ko-KR" altLang="en-US" sz="1200" b="1" dirty="0" err="1">
                <a:solidFill>
                  <a:srgbClr val="C00000"/>
                </a:solidFill>
              </a:rPr>
              <a:t>처인구</a:t>
            </a:r>
            <a:r>
              <a:rPr lang="en-US" altLang="ko-KR" sz="1200" b="1" dirty="0">
                <a:solidFill>
                  <a:srgbClr val="C00000"/>
                </a:solidFill>
              </a:rPr>
              <a:t>) : </a:t>
            </a:r>
            <a:r>
              <a:rPr lang="ko-KR" altLang="en-US" sz="1200" b="1" dirty="0">
                <a:solidFill>
                  <a:srgbClr val="C00000"/>
                </a:solidFill>
              </a:rPr>
              <a:t>축사 </a:t>
            </a:r>
            <a:r>
              <a:rPr lang="en-US" altLang="ko-KR" sz="1200" b="1" dirty="0">
                <a:solidFill>
                  <a:srgbClr val="C00000"/>
                </a:solidFill>
              </a:rPr>
              <a:t>4,000</a:t>
            </a:r>
            <a:r>
              <a:rPr lang="ko-KR" altLang="en-US" sz="12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당진군 지원사업 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>
                <a:solidFill>
                  <a:srgbClr val="C00000"/>
                </a:solidFill>
              </a:rPr>
              <a:t>축사 </a:t>
            </a:r>
            <a:r>
              <a:rPr lang="en-US" altLang="ko-KR" sz="1200" b="1" dirty="0">
                <a:solidFill>
                  <a:srgbClr val="C00000"/>
                </a:solidFill>
              </a:rPr>
              <a:t>3,000</a:t>
            </a:r>
            <a:r>
              <a:rPr lang="ko-KR" altLang="en-US" sz="1200" b="1" dirty="0">
                <a:solidFill>
                  <a:srgbClr val="C00000"/>
                </a:solidFill>
              </a:rPr>
              <a:t>평</a:t>
            </a:r>
            <a:r>
              <a:rPr lang="en-US" altLang="ko-KR" sz="1200" b="1" dirty="0">
                <a:solidFill>
                  <a:srgbClr val="C00000"/>
                </a:solidFill>
              </a:rPr>
              <a:t>, </a:t>
            </a:r>
            <a:r>
              <a:rPr lang="ko-KR" altLang="en-US" sz="12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50</a:t>
            </a:r>
            <a:r>
              <a:rPr lang="ko-KR" altLang="en-US" sz="1200" b="1" dirty="0">
                <a:solidFill>
                  <a:srgbClr val="C00000"/>
                </a:solidFill>
              </a:rPr>
              <a:t>기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아산시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</a:rPr>
              <a:t>아산육계지부</a:t>
            </a:r>
            <a:r>
              <a:rPr lang="en-US" altLang="ko-KR" sz="1200" b="1" dirty="0">
                <a:solidFill>
                  <a:srgbClr val="C00000"/>
                </a:solidFill>
              </a:rPr>
              <a:t>) : </a:t>
            </a:r>
            <a:r>
              <a:rPr lang="ko-KR" altLang="en-US" sz="1200" b="1" dirty="0" err="1">
                <a:solidFill>
                  <a:srgbClr val="C00000"/>
                </a:solidFill>
              </a:rPr>
              <a:t>바이오커튼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8,100m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구미시 지원사업 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>
                <a:solidFill>
                  <a:srgbClr val="C00000"/>
                </a:solidFill>
              </a:rPr>
              <a:t>지붕 </a:t>
            </a:r>
            <a:r>
              <a:rPr lang="en-US" altLang="ko-KR" sz="1200" b="1" dirty="0">
                <a:solidFill>
                  <a:srgbClr val="C00000"/>
                </a:solidFill>
              </a:rPr>
              <a:t>6,000</a:t>
            </a:r>
            <a:r>
              <a:rPr lang="ko-KR" altLang="en-US" sz="1200" b="1" dirty="0">
                <a:solidFill>
                  <a:srgbClr val="C00000"/>
                </a:solidFill>
              </a:rPr>
              <a:t>평</a:t>
            </a:r>
            <a:r>
              <a:rPr lang="en-US" altLang="ko-KR" sz="1200" b="1" dirty="0">
                <a:solidFill>
                  <a:srgbClr val="C00000"/>
                </a:solidFill>
              </a:rPr>
              <a:t>, </a:t>
            </a:r>
            <a:r>
              <a:rPr lang="ko-KR" altLang="en-US" sz="1200" b="1" dirty="0" err="1">
                <a:solidFill>
                  <a:srgbClr val="C00000"/>
                </a:solidFill>
              </a:rPr>
              <a:t>바이오커튼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12,000m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논산시 지원사업 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50</a:t>
            </a:r>
            <a:r>
              <a:rPr lang="ko-KR" altLang="en-US" sz="1200" b="1" dirty="0">
                <a:solidFill>
                  <a:srgbClr val="C00000"/>
                </a:solidFill>
              </a:rPr>
              <a:t>기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청양군 지원사업 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바이오커튼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3,300m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서울경기양돈조합 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50</a:t>
            </a:r>
            <a:r>
              <a:rPr lang="ko-KR" altLang="en-US" sz="1200" b="1" dirty="0">
                <a:solidFill>
                  <a:srgbClr val="C00000"/>
                </a:solidFill>
              </a:rPr>
              <a:t>기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남원시농업기술센터 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바이오커튼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3,600m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  <a:r>
              <a:rPr lang="en-US" altLang="ko-KR" sz="1200" b="1" dirty="0">
                <a:solidFill>
                  <a:srgbClr val="C00000"/>
                </a:solidFill>
              </a:rPr>
              <a:t> , </a:t>
            </a:r>
            <a:r>
              <a:rPr lang="ko-KR" altLang="en-US" sz="1200" b="1" dirty="0">
                <a:solidFill>
                  <a:srgbClr val="C00000"/>
                </a:solidFill>
              </a:rPr>
              <a:t>축사 </a:t>
            </a:r>
            <a:r>
              <a:rPr lang="en-US" altLang="ko-KR" sz="1200" b="1" dirty="0">
                <a:solidFill>
                  <a:srgbClr val="C00000"/>
                </a:solidFill>
              </a:rPr>
              <a:t>400</a:t>
            </a:r>
            <a:r>
              <a:rPr lang="ko-KR" altLang="en-US" sz="12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울산시 지원사업 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>
                <a:solidFill>
                  <a:srgbClr val="C00000"/>
                </a:solidFill>
              </a:rPr>
              <a:t>축사 </a:t>
            </a:r>
            <a:r>
              <a:rPr lang="en-US" altLang="ko-KR" sz="1200" b="1" dirty="0">
                <a:solidFill>
                  <a:srgbClr val="C00000"/>
                </a:solidFill>
              </a:rPr>
              <a:t>5,000</a:t>
            </a:r>
            <a:r>
              <a:rPr lang="ko-KR" altLang="en-US" sz="1200" b="1" dirty="0">
                <a:solidFill>
                  <a:srgbClr val="C00000"/>
                </a:solidFill>
              </a:rPr>
              <a:t>평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축사현대화 지원사업 중 다수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함안군 농업기술센터 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피드빈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50</a:t>
            </a:r>
            <a:r>
              <a:rPr lang="ko-KR" altLang="en-US" sz="1200" b="1" dirty="0">
                <a:solidFill>
                  <a:srgbClr val="C00000"/>
                </a:solidFill>
              </a:rPr>
              <a:t>기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altLang="ko-KR" sz="1200" b="1" dirty="0">
              <a:solidFill>
                <a:srgbClr val="C00000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788024" y="1340768"/>
            <a:ext cx="4776712" cy="43529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2010</a:t>
            </a:r>
            <a:r>
              <a:rPr lang="ko-KR" altLang="en-US" sz="1200" b="1" dirty="0">
                <a:solidFill>
                  <a:srgbClr val="C00000"/>
                </a:solidFill>
              </a:rPr>
              <a:t>년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경기도 농업기술원 사업</a:t>
            </a:r>
            <a:r>
              <a:rPr lang="en-US" altLang="ko-KR" sz="1200" b="1" dirty="0">
                <a:solidFill>
                  <a:srgbClr val="C00000"/>
                </a:solidFill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</a:rPr>
              <a:t>이천</a:t>
            </a:r>
            <a:r>
              <a:rPr lang="en-US" altLang="ko-KR" sz="1200" b="1" dirty="0">
                <a:solidFill>
                  <a:srgbClr val="C00000"/>
                </a:solidFill>
              </a:rPr>
              <a:t>,</a:t>
            </a:r>
            <a:r>
              <a:rPr lang="ko-KR" altLang="en-US" sz="1200" b="1" dirty="0">
                <a:solidFill>
                  <a:srgbClr val="C00000"/>
                </a:solidFill>
              </a:rPr>
              <a:t>평택</a:t>
            </a:r>
            <a:r>
              <a:rPr lang="en-US" altLang="ko-KR" sz="1200" b="1" dirty="0">
                <a:solidFill>
                  <a:srgbClr val="C00000"/>
                </a:solidFill>
              </a:rPr>
              <a:t>): </a:t>
            </a:r>
            <a:r>
              <a:rPr lang="ko-KR" altLang="en-US" sz="1200" b="1" dirty="0" err="1">
                <a:solidFill>
                  <a:srgbClr val="C00000"/>
                </a:solidFill>
              </a:rPr>
              <a:t>인슐래드</a:t>
            </a:r>
            <a:r>
              <a:rPr lang="en-US" altLang="ko-KR" sz="1200" b="1" dirty="0">
                <a:solidFill>
                  <a:srgbClr val="C00000"/>
                </a:solidFill>
              </a:rPr>
              <a:t> 10,000m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이천시 농업기술센터 시범사업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인슐래드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6,000m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                                              </a:t>
            </a:r>
            <a:r>
              <a:rPr lang="ko-KR" altLang="en-US" sz="1200" b="1" dirty="0" err="1">
                <a:solidFill>
                  <a:srgbClr val="C00000"/>
                </a:solidFill>
              </a:rPr>
              <a:t>바이오커튼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9,000m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당진군청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인슐래드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8,500m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청양군청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바이오커튼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7,000m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칠곡군청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인슐래드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8,400m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군위농업기술센터시범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인슐래드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2,300m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남원시농업기술센터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바이오커튼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1,200m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0070C0"/>
                </a:solidFill>
              </a:rPr>
              <a:t>   - </a:t>
            </a:r>
            <a:r>
              <a:rPr lang="ko-KR" altLang="en-US" sz="1200" b="1" dirty="0" err="1">
                <a:solidFill>
                  <a:srgbClr val="0070C0"/>
                </a:solidFill>
              </a:rPr>
              <a:t>한국원종</a:t>
            </a:r>
            <a:r>
              <a:rPr lang="ko-KR" altLang="en-US" sz="1200" b="1" dirty="0">
                <a:solidFill>
                  <a:srgbClr val="0070C0"/>
                </a:solidFill>
              </a:rPr>
              <a:t>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양계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보령시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): </a:t>
            </a:r>
            <a:r>
              <a:rPr lang="ko-KR" altLang="en-US" sz="1200" b="1" dirty="0" err="1">
                <a:solidFill>
                  <a:srgbClr val="0070C0"/>
                </a:solidFill>
              </a:rPr>
              <a:t>인슐래드</a:t>
            </a:r>
            <a:r>
              <a:rPr lang="ko-KR" altLang="en-US" sz="1200" b="1" dirty="0">
                <a:solidFill>
                  <a:srgbClr val="0070C0"/>
                </a:solidFill>
              </a:rPr>
              <a:t>  </a:t>
            </a:r>
            <a:r>
              <a:rPr lang="en-US" altLang="ko-KR" sz="1200" b="1" dirty="0">
                <a:solidFill>
                  <a:srgbClr val="0070C0"/>
                </a:solidFill>
              </a:rPr>
              <a:t>4,000m</a:t>
            </a:r>
            <a:r>
              <a:rPr lang="en-US" altLang="ko-KR" sz="1200" b="1" baseline="30000" dirty="0">
                <a:solidFill>
                  <a:srgbClr val="0070C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전남축산기술연구소 신축사업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바이오커튼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en-US" altLang="ko-KR" sz="1200" b="1" dirty="0">
                <a:solidFill>
                  <a:srgbClr val="C00000"/>
                </a:solidFill>
              </a:rPr>
              <a:t>2,700m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구미시청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바이오커튼</a:t>
            </a:r>
            <a:r>
              <a:rPr lang="ko-KR" altLang="en-US" sz="1200" b="1" dirty="0">
                <a:solidFill>
                  <a:srgbClr val="C00000"/>
                </a:solidFill>
              </a:rPr>
              <a:t>  </a:t>
            </a:r>
            <a:r>
              <a:rPr lang="en-US" altLang="ko-KR" sz="1200" b="1" dirty="0">
                <a:solidFill>
                  <a:srgbClr val="C00000"/>
                </a:solidFill>
              </a:rPr>
              <a:t>6,000m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서울경기양돈농협</a:t>
            </a:r>
            <a:r>
              <a:rPr lang="en-US" altLang="ko-KR" sz="1200" b="1" dirty="0">
                <a:solidFill>
                  <a:srgbClr val="C00000"/>
                </a:solidFill>
              </a:rPr>
              <a:t>: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r>
              <a:rPr lang="ko-KR" altLang="en-US" sz="1200" b="1" dirty="0" err="1">
                <a:solidFill>
                  <a:srgbClr val="C00000"/>
                </a:solidFill>
              </a:rPr>
              <a:t>피드빈</a:t>
            </a:r>
            <a:r>
              <a:rPr lang="en-US" altLang="ko-KR" sz="1200" b="1" dirty="0">
                <a:solidFill>
                  <a:srgbClr val="C00000"/>
                </a:solidFill>
              </a:rPr>
              <a:t>36</a:t>
            </a:r>
            <a:r>
              <a:rPr lang="ko-KR" altLang="en-US" sz="1200" b="1" dirty="0">
                <a:solidFill>
                  <a:srgbClr val="C00000"/>
                </a:solidFill>
              </a:rPr>
              <a:t>기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- </a:t>
            </a:r>
            <a:r>
              <a:rPr lang="ko-KR" altLang="en-US" sz="1200" b="1" dirty="0">
                <a:solidFill>
                  <a:srgbClr val="C00000"/>
                </a:solidFill>
              </a:rPr>
              <a:t>이외 개인 다수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ko-KR" altLang="en-US" sz="1200" b="1" dirty="0">
              <a:solidFill>
                <a:srgbClr val="C00000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endParaRPr lang="en-US" altLang="ko-KR" sz="1200" b="1" dirty="0">
              <a:solidFill>
                <a:srgbClr val="C00000"/>
              </a:solidFill>
            </a:endParaRPr>
          </a:p>
        </p:txBody>
      </p:sp>
      <p:sp>
        <p:nvSpPr>
          <p:cNvPr id="9" name="내용 개체 틀 2"/>
          <p:cNvSpPr>
            <a:spLocks noGrp="1"/>
          </p:cNvSpPr>
          <p:nvPr>
            <p:ph idx="4294967295"/>
          </p:nvPr>
        </p:nvSpPr>
        <p:spPr>
          <a:xfrm>
            <a:off x="208608" y="4149080"/>
            <a:ext cx="8020992" cy="4574233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2011</a:t>
            </a:r>
            <a:r>
              <a:rPr lang="ko-KR" altLang="en-US" sz="1200" b="1" dirty="0">
                <a:solidFill>
                  <a:srgbClr val="C00000"/>
                </a:solidFill>
              </a:rPr>
              <a:t>년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경기도 농업기술원 사업</a:t>
            </a:r>
            <a:r>
              <a:rPr lang="en-US" altLang="ko-KR" sz="1200" b="1" dirty="0">
                <a:solidFill>
                  <a:srgbClr val="C00000"/>
                </a:solidFill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</a:rPr>
              <a:t>이천</a:t>
            </a:r>
            <a:r>
              <a:rPr lang="en-US" altLang="ko-KR" sz="1200" b="1" dirty="0">
                <a:solidFill>
                  <a:srgbClr val="C00000"/>
                </a:solidFill>
              </a:rPr>
              <a:t>,</a:t>
            </a:r>
            <a:r>
              <a:rPr lang="ko-KR" altLang="en-US" sz="1200" b="1" dirty="0">
                <a:solidFill>
                  <a:srgbClr val="C00000"/>
                </a:solidFill>
              </a:rPr>
              <a:t>연천</a:t>
            </a:r>
            <a:r>
              <a:rPr lang="en-US" altLang="ko-KR" sz="1200" b="1" dirty="0">
                <a:solidFill>
                  <a:srgbClr val="C00000"/>
                </a:solidFill>
              </a:rPr>
              <a:t>): 3,300m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  <a:r>
              <a:rPr lang="en-US" altLang="ko-KR" sz="1200" b="1" dirty="0">
                <a:solidFill>
                  <a:srgbClr val="C00000"/>
                </a:solidFill>
              </a:rPr>
              <a:t> 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이천시 농업기술센터 시범사업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인슐래드</a:t>
            </a:r>
            <a:r>
              <a:rPr lang="en-US" altLang="ko-KR" sz="1200" b="1" dirty="0">
                <a:solidFill>
                  <a:srgbClr val="C00000"/>
                </a:solidFill>
              </a:rPr>
              <a:t>2,700m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당진군청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: </a:t>
            </a:r>
            <a:r>
              <a:rPr lang="ko-KR" altLang="en-US" sz="1200" b="1" dirty="0" err="1">
                <a:solidFill>
                  <a:srgbClr val="C00000"/>
                </a:solidFill>
              </a:rPr>
              <a:t>인슐래드</a:t>
            </a:r>
            <a:r>
              <a:rPr lang="en-US" altLang="ko-KR" sz="1200" b="1" dirty="0">
                <a:solidFill>
                  <a:srgbClr val="C00000"/>
                </a:solidFill>
              </a:rPr>
              <a:t>5,500m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의성 </a:t>
            </a:r>
            <a:r>
              <a:rPr lang="ko-KR" altLang="en-US" sz="1200" b="1" dirty="0" err="1">
                <a:solidFill>
                  <a:srgbClr val="C00000"/>
                </a:solidFill>
              </a:rPr>
              <a:t>우성팜</a:t>
            </a:r>
            <a:r>
              <a:rPr lang="en-US" altLang="ko-KR" sz="1200" b="1" dirty="0">
                <a:solidFill>
                  <a:srgbClr val="C00000"/>
                </a:solidFill>
              </a:rPr>
              <a:t>(</a:t>
            </a:r>
            <a:r>
              <a:rPr lang="ko-KR" altLang="en-US" sz="1200" b="1" dirty="0" err="1">
                <a:solidFill>
                  <a:srgbClr val="C00000"/>
                </a:solidFill>
              </a:rPr>
              <a:t>양돈장</a:t>
            </a:r>
            <a:r>
              <a:rPr lang="en-US" altLang="ko-KR" sz="1200" b="1" dirty="0">
                <a:solidFill>
                  <a:srgbClr val="C00000"/>
                </a:solidFill>
              </a:rPr>
              <a:t>):4,100m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칠곡군청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:7,000m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군위군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:860m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포천 무림농장</a:t>
            </a:r>
            <a:r>
              <a:rPr lang="en-US" altLang="ko-KR" sz="1200" b="1" dirty="0">
                <a:solidFill>
                  <a:srgbClr val="C00000"/>
                </a:solidFill>
              </a:rPr>
              <a:t>(</a:t>
            </a:r>
            <a:r>
              <a:rPr lang="ko-KR" altLang="en-US" sz="1200" b="1" dirty="0">
                <a:solidFill>
                  <a:srgbClr val="C00000"/>
                </a:solidFill>
              </a:rPr>
              <a:t>다비육종 계열농장</a:t>
            </a:r>
            <a:r>
              <a:rPr lang="en-US" altLang="ko-KR" sz="1200" b="1" dirty="0">
                <a:solidFill>
                  <a:srgbClr val="C00000"/>
                </a:solidFill>
              </a:rPr>
              <a:t>):5,600m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아산시청 지원사업</a:t>
            </a:r>
            <a:r>
              <a:rPr lang="en-US" altLang="ko-KR" sz="1200" b="1" dirty="0">
                <a:solidFill>
                  <a:srgbClr val="C00000"/>
                </a:solidFill>
              </a:rPr>
              <a:t>: 1,600m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김제 강정우</a:t>
            </a:r>
            <a:r>
              <a:rPr lang="en-US" altLang="ko-KR" sz="1200" b="1" dirty="0">
                <a:solidFill>
                  <a:srgbClr val="C00000"/>
                </a:solidFill>
              </a:rPr>
              <a:t>(</a:t>
            </a:r>
            <a:r>
              <a:rPr lang="ko-KR" altLang="en-US" sz="1200" b="1" dirty="0" err="1">
                <a:solidFill>
                  <a:srgbClr val="C00000"/>
                </a:solidFill>
              </a:rPr>
              <a:t>양돈장</a:t>
            </a:r>
            <a:r>
              <a:rPr lang="en-US" altLang="ko-KR" sz="1200" b="1" dirty="0">
                <a:solidFill>
                  <a:srgbClr val="C00000"/>
                </a:solidFill>
              </a:rPr>
              <a:t>):2,400m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 lvl="1">
              <a:lnSpc>
                <a:spcPct val="80000"/>
              </a:lnSpc>
              <a:defRPr/>
            </a:pPr>
            <a:r>
              <a:rPr lang="ko-KR" altLang="en-US" sz="1200" b="1" dirty="0">
                <a:solidFill>
                  <a:srgbClr val="C00000"/>
                </a:solidFill>
              </a:rPr>
              <a:t>강화 이태종</a:t>
            </a:r>
            <a:r>
              <a:rPr lang="en-US" altLang="ko-KR" sz="1200" b="1" dirty="0">
                <a:solidFill>
                  <a:srgbClr val="C00000"/>
                </a:solidFill>
              </a:rPr>
              <a:t>(</a:t>
            </a:r>
            <a:r>
              <a:rPr lang="ko-KR" altLang="en-US" sz="1200" b="1" dirty="0" err="1">
                <a:solidFill>
                  <a:srgbClr val="C00000"/>
                </a:solidFill>
              </a:rPr>
              <a:t>산란계</a:t>
            </a:r>
            <a:r>
              <a:rPr lang="en-US" altLang="ko-KR" sz="1200" b="1" dirty="0">
                <a:solidFill>
                  <a:srgbClr val="C00000"/>
                </a:solidFill>
              </a:rPr>
              <a:t>):1,350m</a:t>
            </a:r>
            <a:r>
              <a:rPr lang="en-US" altLang="ko-KR" sz="1200" b="1" baseline="30000" dirty="0">
                <a:solidFill>
                  <a:srgbClr val="C00000"/>
                </a:solidFill>
              </a:rPr>
              <a:t>2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C00000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200" b="1" dirty="0">
                <a:solidFill>
                  <a:srgbClr val="990033"/>
                </a:solidFill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제목 1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ko-KR" altLang="en-US" b="1">
                <a:solidFill>
                  <a:schemeClr val="accent3">
                    <a:lumMod val="95000"/>
                  </a:schemeClr>
                </a:solidFill>
              </a:rPr>
              <a:t>바이오맥 주요 시공실적</a:t>
            </a:r>
            <a:endParaRPr lang="ko-KR" altLang="en-US">
              <a:solidFill>
                <a:schemeClr val="accent3">
                  <a:lumMod val="95000"/>
                </a:schemeClr>
              </a:solidFill>
            </a:endParaRPr>
          </a:p>
        </p:txBody>
      </p:sp>
      <p:sp>
        <p:nvSpPr>
          <p:cNvPr id="40963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altLang="ko-KR" sz="2400" b="1" dirty="0">
                <a:solidFill>
                  <a:srgbClr val="0070C0"/>
                </a:solidFill>
              </a:rPr>
              <a:t>2012</a:t>
            </a:r>
            <a:r>
              <a:rPr lang="ko-KR" altLang="en-US" sz="2400" b="1" dirty="0">
                <a:solidFill>
                  <a:srgbClr val="0070C0"/>
                </a:solidFill>
              </a:rPr>
              <a:t>년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  </a:t>
            </a:r>
            <a:r>
              <a:rPr lang="en-US" altLang="ko-KR" sz="1800" b="1" dirty="0">
                <a:solidFill>
                  <a:srgbClr val="C00000"/>
                </a:solidFill>
              </a:rPr>
              <a:t>- </a:t>
            </a:r>
            <a:r>
              <a:rPr lang="ko-KR" altLang="en-US" sz="1800" b="1" dirty="0">
                <a:solidFill>
                  <a:srgbClr val="C00000"/>
                </a:solidFill>
              </a:rPr>
              <a:t>경기도 농업기술원 사업</a:t>
            </a:r>
            <a:r>
              <a:rPr lang="en-US" altLang="ko-KR" sz="1800" b="1" dirty="0">
                <a:solidFill>
                  <a:srgbClr val="C00000"/>
                </a:solidFill>
              </a:rPr>
              <a:t>(</a:t>
            </a:r>
            <a:r>
              <a:rPr lang="ko-KR" altLang="en-US" sz="1800" b="1" dirty="0">
                <a:solidFill>
                  <a:srgbClr val="C00000"/>
                </a:solidFill>
              </a:rPr>
              <a:t>양평</a:t>
            </a:r>
            <a:r>
              <a:rPr lang="en-US" altLang="ko-KR" sz="1800" b="1" dirty="0">
                <a:solidFill>
                  <a:srgbClr val="C00000"/>
                </a:solidFill>
              </a:rPr>
              <a:t>,</a:t>
            </a:r>
            <a:r>
              <a:rPr lang="ko-KR" altLang="en-US" sz="1800" b="1" dirty="0">
                <a:solidFill>
                  <a:srgbClr val="C00000"/>
                </a:solidFill>
              </a:rPr>
              <a:t>평택</a:t>
            </a:r>
            <a:r>
              <a:rPr lang="en-US" altLang="ko-KR" sz="1800" b="1" dirty="0">
                <a:solidFill>
                  <a:srgbClr val="C00000"/>
                </a:solidFill>
              </a:rPr>
              <a:t>,</a:t>
            </a:r>
            <a:r>
              <a:rPr lang="ko-KR" altLang="en-US" sz="1800" b="1" dirty="0">
                <a:solidFill>
                  <a:srgbClr val="C00000"/>
                </a:solidFill>
              </a:rPr>
              <a:t>용인</a:t>
            </a:r>
            <a:r>
              <a:rPr lang="en-US" altLang="ko-KR" sz="1800" b="1" dirty="0">
                <a:solidFill>
                  <a:srgbClr val="C00000"/>
                </a:solidFill>
              </a:rPr>
              <a:t>,</a:t>
            </a:r>
            <a:r>
              <a:rPr lang="ko-KR" altLang="en-US" sz="1800" b="1" dirty="0">
                <a:solidFill>
                  <a:srgbClr val="C00000"/>
                </a:solidFill>
              </a:rPr>
              <a:t>김포</a:t>
            </a:r>
            <a:r>
              <a:rPr lang="en-US" altLang="ko-KR" sz="1800" b="1" dirty="0">
                <a:solidFill>
                  <a:srgbClr val="C00000"/>
                </a:solidFill>
              </a:rPr>
              <a:t>)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800" b="1" dirty="0">
                <a:solidFill>
                  <a:srgbClr val="C00000"/>
                </a:solidFill>
              </a:rPr>
              <a:t>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800" b="1" dirty="0">
                <a:solidFill>
                  <a:srgbClr val="C00000"/>
                </a:solidFill>
              </a:rPr>
              <a:t>  </a:t>
            </a:r>
            <a:r>
              <a:rPr lang="en-US" altLang="ko-KR" sz="1800" b="1" dirty="0" smtClean="0">
                <a:solidFill>
                  <a:srgbClr val="C00000"/>
                </a:solidFill>
              </a:rPr>
              <a:t>  </a:t>
            </a:r>
            <a:r>
              <a:rPr lang="en-US" altLang="ko-KR" sz="1800" b="1" dirty="0">
                <a:solidFill>
                  <a:srgbClr val="C00000"/>
                </a:solidFill>
              </a:rPr>
              <a:t>- </a:t>
            </a:r>
            <a:r>
              <a:rPr lang="ko-KR" altLang="en-US" sz="1800" b="1" dirty="0">
                <a:solidFill>
                  <a:srgbClr val="C00000"/>
                </a:solidFill>
              </a:rPr>
              <a:t>청양군청 사업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18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800" b="1" dirty="0">
                <a:solidFill>
                  <a:srgbClr val="C00000"/>
                </a:solidFill>
              </a:rPr>
              <a:t>  </a:t>
            </a:r>
            <a:r>
              <a:rPr lang="en-US" altLang="ko-KR" sz="1800" b="1" dirty="0" smtClean="0">
                <a:solidFill>
                  <a:srgbClr val="C00000"/>
                </a:solidFill>
              </a:rPr>
              <a:t>  </a:t>
            </a:r>
            <a:r>
              <a:rPr lang="en-US" altLang="ko-KR" sz="1800" b="1" dirty="0">
                <a:solidFill>
                  <a:srgbClr val="C00000"/>
                </a:solidFill>
              </a:rPr>
              <a:t>- </a:t>
            </a:r>
            <a:r>
              <a:rPr lang="ko-KR" altLang="en-US" sz="1800" b="1" dirty="0">
                <a:solidFill>
                  <a:srgbClr val="C00000"/>
                </a:solidFill>
              </a:rPr>
              <a:t>당진군청 지원사업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18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800" b="1" dirty="0">
                <a:solidFill>
                  <a:srgbClr val="C00000"/>
                </a:solidFill>
              </a:rPr>
              <a:t>  </a:t>
            </a:r>
            <a:r>
              <a:rPr lang="en-US" altLang="ko-KR" sz="1800" b="1" dirty="0" smtClean="0">
                <a:solidFill>
                  <a:srgbClr val="C00000"/>
                </a:solidFill>
              </a:rPr>
              <a:t>  </a:t>
            </a:r>
            <a:r>
              <a:rPr lang="en-US" altLang="ko-KR" sz="1800" b="1" dirty="0">
                <a:solidFill>
                  <a:srgbClr val="C00000"/>
                </a:solidFill>
              </a:rPr>
              <a:t>- </a:t>
            </a:r>
            <a:r>
              <a:rPr lang="ko-KR" altLang="en-US" sz="1800" b="1" dirty="0">
                <a:solidFill>
                  <a:srgbClr val="C00000"/>
                </a:solidFill>
              </a:rPr>
              <a:t>아산시농업기술센터 사업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18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800" b="1" dirty="0">
                <a:solidFill>
                  <a:srgbClr val="C00000"/>
                </a:solidFill>
              </a:rPr>
              <a:t>  </a:t>
            </a:r>
            <a:r>
              <a:rPr lang="en-US" altLang="ko-KR" sz="1800" b="1" dirty="0" smtClean="0">
                <a:solidFill>
                  <a:srgbClr val="C00000"/>
                </a:solidFill>
              </a:rPr>
              <a:t>  </a:t>
            </a:r>
            <a:r>
              <a:rPr lang="en-US" altLang="ko-KR" sz="1800" b="1" dirty="0">
                <a:solidFill>
                  <a:srgbClr val="C00000"/>
                </a:solidFill>
              </a:rPr>
              <a:t>- </a:t>
            </a:r>
            <a:r>
              <a:rPr lang="ko-KR" altLang="en-US" sz="1800" b="1" dirty="0">
                <a:solidFill>
                  <a:srgbClr val="C00000"/>
                </a:solidFill>
              </a:rPr>
              <a:t>연천군농업기술센터 사업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18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800" b="1" dirty="0">
                <a:solidFill>
                  <a:srgbClr val="C00000"/>
                </a:solidFill>
              </a:rPr>
              <a:t>  </a:t>
            </a:r>
            <a:r>
              <a:rPr lang="en-US" altLang="ko-KR" sz="1800" b="1" dirty="0" smtClean="0">
                <a:solidFill>
                  <a:srgbClr val="C00000"/>
                </a:solidFill>
              </a:rPr>
              <a:t>  </a:t>
            </a:r>
            <a:r>
              <a:rPr lang="en-US" altLang="ko-KR" sz="1800" b="1" dirty="0">
                <a:solidFill>
                  <a:srgbClr val="C00000"/>
                </a:solidFill>
              </a:rPr>
              <a:t>- </a:t>
            </a:r>
            <a:r>
              <a:rPr lang="ko-KR" altLang="en-US" sz="1800" b="1" dirty="0">
                <a:solidFill>
                  <a:srgbClr val="C00000"/>
                </a:solidFill>
              </a:rPr>
              <a:t>남원시농업기술센터 사업</a:t>
            </a:r>
            <a:r>
              <a:rPr lang="en-US" altLang="ko-KR" sz="1800" b="1" dirty="0">
                <a:solidFill>
                  <a:srgbClr val="C00000"/>
                </a:solidFill>
              </a:rPr>
              <a:t>(</a:t>
            </a:r>
            <a:r>
              <a:rPr lang="ko-KR" altLang="en-US" sz="1800" b="1" dirty="0" err="1">
                <a:solidFill>
                  <a:srgbClr val="C00000"/>
                </a:solidFill>
              </a:rPr>
              <a:t>미꾸리농장</a:t>
            </a:r>
            <a:r>
              <a:rPr lang="en-US" altLang="ko-KR" sz="1800" b="1" dirty="0">
                <a:solidFill>
                  <a:srgbClr val="C00000"/>
                </a:solidFill>
              </a:rPr>
              <a:t>)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18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800" b="1" dirty="0">
                <a:solidFill>
                  <a:srgbClr val="C00000"/>
                </a:solidFill>
              </a:rPr>
              <a:t>   </a:t>
            </a:r>
            <a:r>
              <a:rPr lang="en-US" altLang="ko-KR" sz="1800" b="1" dirty="0" smtClean="0">
                <a:solidFill>
                  <a:srgbClr val="C00000"/>
                </a:solidFill>
              </a:rPr>
              <a:t> - </a:t>
            </a:r>
            <a:r>
              <a:rPr lang="ko-KR" altLang="en-US" sz="1800" b="1" dirty="0">
                <a:solidFill>
                  <a:srgbClr val="C00000"/>
                </a:solidFill>
              </a:rPr>
              <a:t>전남축산기술연구소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18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800" b="1" dirty="0">
                <a:solidFill>
                  <a:srgbClr val="C00000"/>
                </a:solidFill>
              </a:rPr>
              <a:t>   </a:t>
            </a:r>
            <a:r>
              <a:rPr lang="en-US" altLang="ko-KR" sz="1800" b="1" dirty="0" smtClean="0">
                <a:solidFill>
                  <a:srgbClr val="C00000"/>
                </a:solidFill>
              </a:rPr>
              <a:t> - </a:t>
            </a:r>
            <a:r>
              <a:rPr lang="ko-KR" altLang="en-US" sz="1800" b="1" dirty="0">
                <a:solidFill>
                  <a:srgbClr val="C00000"/>
                </a:solidFill>
              </a:rPr>
              <a:t>연기군농업기술센터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2013</a:t>
            </a:r>
            <a:r>
              <a:rPr lang="ko-KR" altLang="en-US" sz="2400" b="1" dirty="0">
                <a:solidFill>
                  <a:srgbClr val="C00000"/>
                </a:solidFill>
              </a:rPr>
              <a:t>년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  </a:t>
            </a:r>
            <a:r>
              <a:rPr lang="en-US" altLang="ko-KR" sz="1600" b="1" dirty="0">
                <a:solidFill>
                  <a:srgbClr val="C00000"/>
                </a:solidFill>
              </a:rPr>
              <a:t>- </a:t>
            </a:r>
            <a:r>
              <a:rPr lang="ko-KR" altLang="en-US" sz="1600" b="1" dirty="0">
                <a:solidFill>
                  <a:srgbClr val="C00000"/>
                </a:solidFill>
              </a:rPr>
              <a:t>경기도 농업기술원 사업</a:t>
            </a:r>
            <a:r>
              <a:rPr lang="en-US" altLang="ko-KR" sz="1600" b="1" dirty="0">
                <a:solidFill>
                  <a:srgbClr val="C00000"/>
                </a:solidFill>
              </a:rPr>
              <a:t>(</a:t>
            </a:r>
            <a:r>
              <a:rPr lang="ko-KR" altLang="en-US" sz="1600" b="1" dirty="0">
                <a:solidFill>
                  <a:srgbClr val="C00000"/>
                </a:solidFill>
              </a:rPr>
              <a:t>양평</a:t>
            </a:r>
            <a:r>
              <a:rPr lang="en-US" altLang="ko-KR" sz="1600" b="1" dirty="0">
                <a:solidFill>
                  <a:srgbClr val="C00000"/>
                </a:solidFill>
              </a:rPr>
              <a:t>,</a:t>
            </a:r>
            <a:r>
              <a:rPr lang="ko-KR" altLang="en-US" sz="1600" b="1" dirty="0">
                <a:solidFill>
                  <a:srgbClr val="C00000"/>
                </a:solidFill>
              </a:rPr>
              <a:t>평택</a:t>
            </a:r>
            <a:r>
              <a:rPr lang="en-US" altLang="ko-KR" sz="1600" b="1" dirty="0">
                <a:solidFill>
                  <a:srgbClr val="C00000"/>
                </a:solidFill>
              </a:rPr>
              <a:t>,</a:t>
            </a:r>
            <a:r>
              <a:rPr lang="ko-KR" altLang="en-US" sz="1600" b="1" dirty="0">
                <a:solidFill>
                  <a:srgbClr val="C00000"/>
                </a:solidFill>
              </a:rPr>
              <a:t>연천</a:t>
            </a:r>
            <a:r>
              <a:rPr lang="en-US" altLang="ko-KR" sz="1600" b="1" dirty="0">
                <a:solidFill>
                  <a:srgbClr val="C00000"/>
                </a:solidFill>
              </a:rPr>
              <a:t>,</a:t>
            </a:r>
            <a:r>
              <a:rPr lang="ko-KR" altLang="en-US" sz="1600" b="1" dirty="0" smtClean="0">
                <a:solidFill>
                  <a:srgbClr val="C00000"/>
                </a:solidFill>
              </a:rPr>
              <a:t>김포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) </a:t>
            </a:r>
            <a:endParaRPr lang="en-US" altLang="ko-KR" sz="16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     - </a:t>
            </a:r>
            <a:r>
              <a:rPr lang="ko-KR" altLang="en-US" sz="1600" b="1" dirty="0">
                <a:solidFill>
                  <a:srgbClr val="C00000"/>
                </a:solidFill>
              </a:rPr>
              <a:t>청양군청 사업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     - </a:t>
            </a:r>
            <a:r>
              <a:rPr lang="ko-KR" altLang="en-US" sz="1600" b="1" dirty="0">
                <a:solidFill>
                  <a:srgbClr val="C00000"/>
                </a:solidFill>
              </a:rPr>
              <a:t>아산시청사업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     - </a:t>
            </a:r>
            <a:r>
              <a:rPr lang="ko-KR" altLang="en-US" sz="1600" b="1" dirty="0">
                <a:solidFill>
                  <a:srgbClr val="C00000"/>
                </a:solidFill>
              </a:rPr>
              <a:t>달성군청사업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     - </a:t>
            </a:r>
            <a:r>
              <a:rPr lang="ko-KR" altLang="en-US" sz="1600" b="1" dirty="0" err="1">
                <a:solidFill>
                  <a:srgbClr val="C00000"/>
                </a:solidFill>
              </a:rPr>
              <a:t>양주시농업기술센터</a:t>
            </a:r>
            <a:r>
              <a:rPr lang="ko-KR" altLang="en-US" sz="1600" b="1" dirty="0">
                <a:solidFill>
                  <a:srgbClr val="C00000"/>
                </a:solidFill>
              </a:rPr>
              <a:t> 사업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     - </a:t>
            </a:r>
            <a:r>
              <a:rPr lang="ko-KR" altLang="en-US" sz="1600" b="1" dirty="0" err="1">
                <a:solidFill>
                  <a:srgbClr val="C00000"/>
                </a:solidFill>
              </a:rPr>
              <a:t>축사현대화사업</a:t>
            </a:r>
            <a:r>
              <a:rPr lang="en-US" altLang="ko-KR" sz="1600" b="1" dirty="0">
                <a:solidFill>
                  <a:srgbClr val="C00000"/>
                </a:solidFill>
              </a:rPr>
              <a:t>(</a:t>
            </a:r>
            <a:r>
              <a:rPr lang="ko-KR" altLang="en-US" sz="1600" b="1" dirty="0" err="1">
                <a:solidFill>
                  <a:srgbClr val="C00000"/>
                </a:solidFill>
              </a:rPr>
              <a:t>호정농장</a:t>
            </a:r>
            <a:r>
              <a:rPr lang="en-US" altLang="ko-KR" sz="1600" b="1" dirty="0">
                <a:solidFill>
                  <a:srgbClr val="C00000"/>
                </a:solidFill>
              </a:rPr>
              <a:t>,</a:t>
            </a:r>
            <a:r>
              <a:rPr lang="ko-KR" altLang="en-US" sz="1600" b="1" dirty="0">
                <a:solidFill>
                  <a:srgbClr val="C00000"/>
                </a:solidFill>
              </a:rPr>
              <a:t>무림농장</a:t>
            </a:r>
            <a:r>
              <a:rPr lang="en-US" altLang="ko-KR" sz="1600" b="1" dirty="0">
                <a:solidFill>
                  <a:srgbClr val="C00000"/>
                </a:solidFill>
              </a:rPr>
              <a:t>)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</a:t>
            </a:r>
            <a:r>
              <a:rPr lang="en-US" altLang="ko-KR" sz="800" b="1" dirty="0">
                <a:solidFill>
                  <a:srgbClr val="C00000"/>
                </a:solidFill>
                <a:latin typeface="맑은 고딕"/>
                <a:ea typeface="맑은 고딕"/>
              </a:rPr>
              <a:t>●</a:t>
            </a:r>
            <a:r>
              <a:rPr lang="en-US" altLang="ko-KR" sz="2400" b="1" dirty="0">
                <a:solidFill>
                  <a:srgbClr val="C00000"/>
                </a:solidFill>
              </a:rPr>
              <a:t> 2014</a:t>
            </a:r>
            <a:r>
              <a:rPr lang="ko-KR" altLang="en-US" sz="2400" b="1" dirty="0">
                <a:solidFill>
                  <a:srgbClr val="C00000"/>
                </a:solidFill>
              </a:rPr>
              <a:t>년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 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 </a:t>
            </a:r>
            <a:r>
              <a:rPr lang="en-US" altLang="ko-KR" sz="1600" b="1" dirty="0" smtClean="0">
                <a:solidFill>
                  <a:srgbClr val="C00000"/>
                </a:solidFill>
              </a:rPr>
              <a:t>- </a:t>
            </a:r>
            <a:r>
              <a:rPr lang="ko-KR" altLang="en-US" sz="1600" b="1" dirty="0">
                <a:solidFill>
                  <a:srgbClr val="C00000"/>
                </a:solidFill>
              </a:rPr>
              <a:t>평택시농업기술센터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     - </a:t>
            </a:r>
            <a:r>
              <a:rPr lang="ko-KR" altLang="en-US" sz="1600" b="1" dirty="0">
                <a:solidFill>
                  <a:srgbClr val="C00000"/>
                </a:solidFill>
              </a:rPr>
              <a:t>연천군농업기술센터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     - </a:t>
            </a:r>
            <a:r>
              <a:rPr lang="ko-KR" altLang="en-US" sz="1600" b="1" dirty="0" err="1">
                <a:solidFill>
                  <a:srgbClr val="C00000"/>
                </a:solidFill>
              </a:rPr>
              <a:t>양주시농업기술센터</a:t>
            </a:r>
            <a:endParaRPr lang="ko-KR" altLang="en-US" sz="16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C00000"/>
                </a:solidFill>
              </a:rPr>
              <a:t>     - </a:t>
            </a:r>
            <a:r>
              <a:rPr lang="ko-KR" altLang="en-US" sz="1600" b="1" dirty="0">
                <a:solidFill>
                  <a:srgbClr val="C00000"/>
                </a:solidFill>
              </a:rPr>
              <a:t>아산시농업기술센터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0070C0"/>
                </a:solidFill>
              </a:rPr>
              <a:t>     - </a:t>
            </a:r>
            <a:r>
              <a:rPr lang="ko-KR" altLang="en-US" sz="1600" b="1" dirty="0">
                <a:solidFill>
                  <a:srgbClr val="0070C0"/>
                </a:solidFill>
              </a:rPr>
              <a:t>홍천군 축사현대화 사업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  <p:sp>
        <p:nvSpPr>
          <p:cNvPr id="41986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ko-KR" altLang="en-US" b="1" dirty="0" smtClean="0">
                <a:solidFill>
                  <a:schemeClr val="accent3">
                    <a:lumMod val="95000"/>
                  </a:schemeClr>
                </a:solidFill>
              </a:rPr>
              <a:t>     </a:t>
            </a:r>
            <a:r>
              <a:rPr lang="ko-KR" altLang="en-US" b="1" dirty="0" err="1" smtClean="0">
                <a:solidFill>
                  <a:schemeClr val="accent3">
                    <a:lumMod val="95000"/>
                  </a:schemeClr>
                </a:solidFill>
              </a:rPr>
              <a:t>바이오맥</a:t>
            </a:r>
            <a:r>
              <a:rPr lang="ko-KR" altLang="en-US" b="1" dirty="0" smtClean="0">
                <a:solidFill>
                  <a:schemeClr val="accent3">
                    <a:lumMod val="95000"/>
                  </a:schemeClr>
                </a:solidFill>
              </a:rPr>
              <a:t> </a:t>
            </a:r>
            <a:r>
              <a:rPr lang="ko-KR" altLang="en-US" b="1" dirty="0">
                <a:solidFill>
                  <a:schemeClr val="accent3">
                    <a:lumMod val="95000"/>
                  </a:schemeClr>
                </a:solidFill>
              </a:rPr>
              <a:t>주요 </a:t>
            </a:r>
            <a:r>
              <a:rPr lang="ko-KR" altLang="en-US" b="1" dirty="0" err="1">
                <a:solidFill>
                  <a:schemeClr val="accent3">
                    <a:lumMod val="95000"/>
                  </a:schemeClr>
                </a:solidFill>
              </a:rPr>
              <a:t>시공실적</a:t>
            </a:r>
            <a:endParaRPr lang="ko-KR" altLang="en-US" dirty="0">
              <a:solidFill>
                <a:schemeClr val="accent3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b="1">
                <a:solidFill>
                  <a:schemeClr val="accent3">
                    <a:lumMod val="95000"/>
                  </a:schemeClr>
                </a:solidFill>
              </a:rPr>
              <a:t>바이오맥 주요 시공실적</a:t>
            </a:r>
            <a:endParaRPr lang="ko-KR" altLang="en-US">
              <a:solidFill>
                <a:schemeClr val="accent3">
                  <a:lumMod val="95000"/>
                </a:schemeClr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  <a:r>
              <a:rPr lang="en-US" altLang="ko-KR" sz="2400" dirty="0">
                <a:solidFill>
                  <a:srgbClr val="C00000"/>
                </a:solidFill>
                <a:latin typeface="HY강B"/>
                <a:ea typeface="HY강B"/>
              </a:rPr>
              <a:t>●</a:t>
            </a:r>
            <a:r>
              <a:rPr lang="en-US" altLang="ko-KR" sz="2400" dirty="0">
                <a:solidFill>
                  <a:srgbClr val="C00000"/>
                </a:solidFill>
              </a:rPr>
              <a:t> 2015</a:t>
            </a:r>
            <a:r>
              <a:rPr lang="ko-KR" altLang="en-US" sz="2400" dirty="0">
                <a:solidFill>
                  <a:srgbClr val="C00000"/>
                </a:solidFill>
              </a:rPr>
              <a:t>년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용인시 농업기술센터</a:t>
            </a:r>
            <a:r>
              <a:rPr lang="en-US" altLang="ko-KR" sz="2400" dirty="0">
                <a:solidFill>
                  <a:srgbClr val="C00000"/>
                </a:solidFill>
              </a:rPr>
              <a:t>: 5,600m2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안산시 농업기술센터</a:t>
            </a:r>
            <a:r>
              <a:rPr lang="en-US" altLang="ko-KR" sz="2400" dirty="0">
                <a:solidFill>
                  <a:srgbClr val="C00000"/>
                </a:solidFill>
              </a:rPr>
              <a:t>: 6,000m2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70C0"/>
                </a:solidFill>
              </a:rPr>
              <a:t>    </a:t>
            </a:r>
            <a:r>
              <a:rPr lang="en-US" altLang="ko-KR" sz="2400" dirty="0">
                <a:solidFill>
                  <a:srgbClr val="C00000"/>
                </a:solidFill>
              </a:rPr>
              <a:t>- </a:t>
            </a:r>
            <a:r>
              <a:rPr lang="ko-KR" altLang="en-US" sz="2400" dirty="0">
                <a:solidFill>
                  <a:srgbClr val="C00000"/>
                </a:solidFill>
              </a:rPr>
              <a:t>상주시 축사 현대화 사업</a:t>
            </a:r>
            <a:r>
              <a:rPr lang="en-US" altLang="ko-KR" sz="2400" dirty="0">
                <a:solidFill>
                  <a:srgbClr val="C00000"/>
                </a:solidFill>
              </a:rPr>
              <a:t>(</a:t>
            </a:r>
            <a:r>
              <a:rPr lang="ko-KR" altLang="en-US" sz="2400" dirty="0">
                <a:solidFill>
                  <a:srgbClr val="C00000"/>
                </a:solidFill>
              </a:rPr>
              <a:t>육계</a:t>
            </a:r>
            <a:r>
              <a:rPr lang="en-US" altLang="ko-KR" sz="2400" dirty="0">
                <a:solidFill>
                  <a:srgbClr val="C00000"/>
                </a:solidFill>
              </a:rPr>
              <a:t>:</a:t>
            </a:r>
            <a:r>
              <a:rPr lang="ko-KR" altLang="en-US" sz="2400" dirty="0">
                <a:solidFill>
                  <a:srgbClr val="C00000"/>
                </a:solidFill>
              </a:rPr>
              <a:t>송영태</a:t>
            </a:r>
            <a:r>
              <a:rPr lang="en-US" altLang="ko-KR" sz="2400" dirty="0">
                <a:solidFill>
                  <a:srgbClr val="C00000"/>
                </a:solidFill>
              </a:rPr>
              <a:t>):3,800m2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평택시 농업기술센터</a:t>
            </a:r>
            <a:r>
              <a:rPr lang="en-US" altLang="ko-KR" sz="2400" dirty="0">
                <a:solidFill>
                  <a:srgbClr val="C00000"/>
                </a:solidFill>
              </a:rPr>
              <a:t>:2,000m2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레미콘 사이로</a:t>
            </a:r>
            <a:r>
              <a:rPr lang="en-US" altLang="ko-KR" sz="2400" dirty="0">
                <a:solidFill>
                  <a:srgbClr val="C00000"/>
                </a:solidFill>
              </a:rPr>
              <a:t>:</a:t>
            </a:r>
            <a:r>
              <a:rPr lang="ko-KR" altLang="en-US" sz="2400" dirty="0">
                <a:solidFill>
                  <a:srgbClr val="C00000"/>
                </a:solidFill>
              </a:rPr>
              <a:t>영암</a:t>
            </a:r>
            <a:r>
              <a:rPr lang="en-US" altLang="ko-KR" sz="2400" dirty="0">
                <a:solidFill>
                  <a:srgbClr val="C00000"/>
                </a:solidFill>
              </a:rPr>
              <a:t>,</a:t>
            </a:r>
            <a:r>
              <a:rPr lang="ko-KR" altLang="en-US" sz="2400" dirty="0">
                <a:solidFill>
                  <a:srgbClr val="C00000"/>
                </a:solidFill>
              </a:rPr>
              <a:t>영광</a:t>
            </a:r>
            <a:r>
              <a:rPr lang="en-US" altLang="ko-KR" sz="2400" dirty="0">
                <a:solidFill>
                  <a:srgbClr val="C00000"/>
                </a:solidFill>
              </a:rPr>
              <a:t>,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 dirty="0" err="1" smtClean="0">
                <a:solidFill>
                  <a:schemeClr val="bg1"/>
                </a:solidFill>
              </a:rPr>
              <a:t>바이오맥</a:t>
            </a:r>
            <a:r>
              <a:rPr lang="ko-KR" altLang="en-US" dirty="0" smtClean="0">
                <a:solidFill>
                  <a:schemeClr val="bg1"/>
                </a:solidFill>
              </a:rPr>
              <a:t> 주요 </a:t>
            </a:r>
            <a:r>
              <a:rPr lang="ko-KR" altLang="en-US" dirty="0" err="1" smtClean="0">
                <a:solidFill>
                  <a:schemeClr val="bg1"/>
                </a:solidFill>
              </a:rPr>
              <a:t>시공실적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 </a:t>
            </a:r>
            <a:r>
              <a:rPr lang="en-US" altLang="ko-KR" sz="2400" dirty="0">
                <a:solidFill>
                  <a:srgbClr val="C00000"/>
                </a:solidFill>
                <a:latin typeface="HY강B"/>
                <a:ea typeface="HY강B"/>
              </a:rPr>
              <a:t>●</a:t>
            </a:r>
            <a:r>
              <a:rPr lang="en-US" altLang="ko-KR" sz="2400" dirty="0">
                <a:solidFill>
                  <a:srgbClr val="C00000"/>
                </a:solidFill>
              </a:rPr>
              <a:t> 2016</a:t>
            </a:r>
            <a:r>
              <a:rPr lang="ko-KR" altLang="en-US" sz="2400" dirty="0">
                <a:solidFill>
                  <a:srgbClr val="C00000"/>
                </a:solidFill>
              </a:rPr>
              <a:t>년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용인시 농업기술센터</a:t>
            </a:r>
            <a:r>
              <a:rPr lang="en-US" altLang="ko-KR" sz="2400" dirty="0">
                <a:solidFill>
                  <a:srgbClr val="C00000"/>
                </a:solidFill>
              </a:rPr>
              <a:t>: 2,000m2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경주시청 지원사업</a:t>
            </a:r>
            <a:r>
              <a:rPr lang="en-US" altLang="ko-KR" sz="2400" dirty="0">
                <a:solidFill>
                  <a:srgbClr val="C00000"/>
                </a:solidFill>
              </a:rPr>
              <a:t>: 1,500m2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상주시청 지원사업</a:t>
            </a:r>
            <a:r>
              <a:rPr lang="en-US" altLang="ko-KR" sz="2400" dirty="0">
                <a:solidFill>
                  <a:srgbClr val="C00000"/>
                </a:solidFill>
              </a:rPr>
              <a:t>:1,200m2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상주시청 </a:t>
            </a:r>
            <a:r>
              <a:rPr lang="ko-KR" altLang="en-US" sz="2400" dirty="0">
                <a:solidFill>
                  <a:srgbClr val="0070C0"/>
                </a:solidFill>
              </a:rPr>
              <a:t>축사현대화 지원사업</a:t>
            </a:r>
            <a:r>
              <a:rPr lang="en-US" altLang="ko-KR" sz="2400" dirty="0">
                <a:solidFill>
                  <a:srgbClr val="C00000"/>
                </a:solidFill>
              </a:rPr>
              <a:t>: 4,500m2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성주군청 지원사업</a:t>
            </a:r>
            <a:r>
              <a:rPr lang="en-US" altLang="ko-KR" sz="2400" dirty="0">
                <a:solidFill>
                  <a:srgbClr val="C00000"/>
                </a:solidFill>
              </a:rPr>
              <a:t>:6,500m2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동두천시청 축사개축사업</a:t>
            </a:r>
            <a:r>
              <a:rPr lang="en-US" altLang="ko-KR" sz="2400" dirty="0">
                <a:solidFill>
                  <a:srgbClr val="C00000"/>
                </a:solidFill>
              </a:rPr>
              <a:t>:1,900m2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아산시청 </a:t>
            </a:r>
            <a:r>
              <a:rPr lang="en-US" altLang="ko-KR" sz="2400" dirty="0">
                <a:solidFill>
                  <a:srgbClr val="C00000"/>
                </a:solidFill>
              </a:rPr>
              <a:t>(</a:t>
            </a:r>
            <a:r>
              <a:rPr lang="ko-KR" altLang="en-US" sz="2400" dirty="0" err="1">
                <a:solidFill>
                  <a:srgbClr val="C00000"/>
                </a:solidFill>
              </a:rPr>
              <a:t>아름다운농장</a:t>
            </a:r>
            <a:r>
              <a:rPr lang="ko-KR" altLang="en-US" sz="2400" dirty="0">
                <a:solidFill>
                  <a:srgbClr val="C00000"/>
                </a:solidFill>
              </a:rPr>
              <a:t> 만들기 사업</a:t>
            </a:r>
            <a:r>
              <a:rPr lang="en-US" altLang="ko-KR" sz="2400" dirty="0">
                <a:solidFill>
                  <a:srgbClr val="C00000"/>
                </a:solidFill>
              </a:rPr>
              <a:t>):1,800m2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lvl="0"/>
            <a:r>
              <a:rPr lang="ko-KR" altLang="en-US" dirty="0" smtClean="0">
                <a:solidFill>
                  <a:schemeClr val="bg1"/>
                </a:solidFill>
              </a:rPr>
              <a:t>       </a:t>
            </a:r>
            <a:r>
              <a:rPr lang="ko-KR" altLang="en-US" dirty="0" err="1" smtClean="0">
                <a:solidFill>
                  <a:schemeClr val="bg1"/>
                </a:solidFill>
              </a:rPr>
              <a:t>바이오맥</a:t>
            </a:r>
            <a:r>
              <a:rPr lang="ko-KR" altLang="en-US" dirty="0" smtClean="0">
                <a:solidFill>
                  <a:schemeClr val="bg1"/>
                </a:solidFill>
              </a:rPr>
              <a:t> 주요 </a:t>
            </a:r>
            <a:r>
              <a:rPr lang="ko-KR" altLang="en-US" dirty="0" err="1" smtClean="0">
                <a:solidFill>
                  <a:schemeClr val="bg1"/>
                </a:solidFill>
              </a:rPr>
              <a:t>시공실적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  <a:r>
              <a:rPr lang="en-US" altLang="ko-KR" sz="2400" dirty="0">
                <a:solidFill>
                  <a:srgbClr val="C00000"/>
                </a:solidFill>
                <a:latin typeface="HY강B"/>
                <a:ea typeface="HY강B"/>
              </a:rPr>
              <a:t>●</a:t>
            </a:r>
            <a:r>
              <a:rPr lang="en-US" altLang="ko-KR" sz="2400" dirty="0">
                <a:solidFill>
                  <a:srgbClr val="C00000"/>
                </a:solidFill>
              </a:rPr>
              <a:t> 2017</a:t>
            </a:r>
            <a:r>
              <a:rPr lang="ko-KR" altLang="en-US" sz="2400" dirty="0">
                <a:solidFill>
                  <a:srgbClr val="C00000"/>
                </a:solidFill>
              </a:rPr>
              <a:t>년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상주시 단열사업</a:t>
            </a:r>
            <a:r>
              <a:rPr lang="en-US" altLang="ko-KR" sz="2400" dirty="0">
                <a:solidFill>
                  <a:srgbClr val="C00000"/>
                </a:solidFill>
              </a:rPr>
              <a:t>: 5,500m2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영주시 단열사업</a:t>
            </a:r>
            <a:r>
              <a:rPr lang="en-US" altLang="ko-KR" sz="2400" dirty="0">
                <a:solidFill>
                  <a:srgbClr val="C00000"/>
                </a:solidFill>
              </a:rPr>
              <a:t>:15,200m2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김천시 단열사업</a:t>
            </a:r>
            <a:r>
              <a:rPr lang="en-US" altLang="ko-KR" sz="2400" dirty="0">
                <a:solidFill>
                  <a:srgbClr val="C00000"/>
                </a:solidFill>
              </a:rPr>
              <a:t>: 5,400m2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봉화군 단열사업</a:t>
            </a:r>
            <a:r>
              <a:rPr lang="en-US" altLang="ko-KR" sz="2400" dirty="0">
                <a:solidFill>
                  <a:srgbClr val="C00000"/>
                </a:solidFill>
              </a:rPr>
              <a:t>: 2,500m2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성주군 단열사업</a:t>
            </a:r>
            <a:r>
              <a:rPr lang="en-US" altLang="ko-KR" sz="2400" dirty="0">
                <a:solidFill>
                  <a:srgbClr val="C00000"/>
                </a:solidFill>
              </a:rPr>
              <a:t>: 3,800m2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B0F0"/>
                </a:solidFill>
              </a:rPr>
              <a:t>    - </a:t>
            </a:r>
            <a:r>
              <a:rPr lang="ko-KR" altLang="en-US" sz="2400" dirty="0">
                <a:solidFill>
                  <a:srgbClr val="00B0F0"/>
                </a:solidFill>
              </a:rPr>
              <a:t>아산시 </a:t>
            </a:r>
            <a:r>
              <a:rPr lang="ko-KR" altLang="en-US" sz="2400" dirty="0" err="1">
                <a:solidFill>
                  <a:srgbClr val="00B0F0"/>
                </a:solidFill>
              </a:rPr>
              <a:t>현대화사업</a:t>
            </a:r>
            <a:r>
              <a:rPr lang="en-US" altLang="ko-KR" sz="2400" dirty="0">
                <a:solidFill>
                  <a:srgbClr val="00B0F0"/>
                </a:solidFill>
              </a:rPr>
              <a:t>: 3,700m2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함안군 농업기술센터</a:t>
            </a:r>
            <a:r>
              <a:rPr lang="en-US" altLang="ko-KR" sz="2400" dirty="0">
                <a:solidFill>
                  <a:srgbClr val="C00000"/>
                </a:solidFill>
              </a:rPr>
              <a:t>:7,000m2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무안군 </a:t>
            </a:r>
            <a:r>
              <a:rPr lang="ko-KR" altLang="en-US" sz="2400" dirty="0" err="1">
                <a:solidFill>
                  <a:srgbClr val="C00000"/>
                </a:solidFill>
              </a:rPr>
              <a:t>이천농장</a:t>
            </a:r>
            <a:r>
              <a:rPr lang="en-US" altLang="ko-KR" sz="2400" dirty="0">
                <a:solidFill>
                  <a:srgbClr val="C00000"/>
                </a:solidFill>
              </a:rPr>
              <a:t>: 1,500m2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</a:t>
            </a:r>
            <a:r>
              <a:rPr lang="en-US" altLang="ko-KR" sz="2400" dirty="0">
                <a:solidFill>
                  <a:srgbClr val="C00000"/>
                </a:solidFill>
                <a:latin typeface="HY강B"/>
                <a:ea typeface="HY강B"/>
              </a:rPr>
              <a:t>●</a:t>
            </a: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2018</a:t>
            </a:r>
            <a:r>
              <a:rPr lang="ko-KR" altLang="en-US" sz="2400" dirty="0" smtClean="0">
                <a:solidFill>
                  <a:srgbClr val="C00000"/>
                </a:solidFill>
              </a:rPr>
              <a:t>년</a:t>
            </a:r>
            <a:endParaRPr lang="ko-KR" altLang="en-US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영주시 단열사업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2,500m2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김천시 단열사업</a:t>
            </a:r>
            <a:r>
              <a:rPr lang="en-US" altLang="ko-KR" sz="2400" dirty="0">
                <a:solidFill>
                  <a:srgbClr val="C00000"/>
                </a:solidFill>
              </a:rPr>
              <a:t>: </a:t>
            </a:r>
            <a:r>
              <a:rPr lang="en-US" altLang="ko-KR" sz="2400" dirty="0" smtClean="0">
                <a:solidFill>
                  <a:srgbClr val="C00000"/>
                </a:solidFill>
              </a:rPr>
              <a:t>9,500m2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군위군 </a:t>
            </a:r>
            <a:r>
              <a:rPr lang="ko-KR" altLang="en-US" sz="2400" dirty="0">
                <a:solidFill>
                  <a:srgbClr val="C00000"/>
                </a:solidFill>
              </a:rPr>
              <a:t>단열사업</a:t>
            </a:r>
            <a:r>
              <a:rPr lang="en-US" altLang="ko-KR" sz="2400" dirty="0">
                <a:solidFill>
                  <a:srgbClr val="C00000"/>
                </a:solidFill>
              </a:rPr>
              <a:t>: </a:t>
            </a:r>
            <a:r>
              <a:rPr lang="en-US" altLang="ko-KR" sz="2400" dirty="0" smtClean="0">
                <a:solidFill>
                  <a:srgbClr val="C00000"/>
                </a:solidFill>
              </a:rPr>
              <a:t>5,000m2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이천시 양계경쟁력 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1,500m2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익산시 폭염대비 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2,500m2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함안군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차열페인트</a:t>
            </a:r>
            <a:r>
              <a:rPr lang="ko-KR" altLang="en-US" sz="2400" dirty="0" smtClean="0">
                <a:solidFill>
                  <a:srgbClr val="C00000"/>
                </a:solidFill>
              </a:rPr>
              <a:t> 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:7,500m2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순천시 폭염대비 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1,100m2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  <p:sp>
        <p:nvSpPr>
          <p:cNvPr id="41986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lvl="0"/>
            <a:r>
              <a:rPr lang="ko-KR" altLang="en-US" dirty="0" smtClean="0">
                <a:solidFill>
                  <a:schemeClr val="bg1"/>
                </a:solidFill>
              </a:rPr>
              <a:t>       </a:t>
            </a:r>
            <a:r>
              <a:rPr lang="ko-KR" altLang="en-US" dirty="0" err="1" smtClean="0">
                <a:solidFill>
                  <a:schemeClr val="bg1"/>
                </a:solidFill>
              </a:rPr>
              <a:t>바이오맥</a:t>
            </a:r>
            <a:r>
              <a:rPr lang="ko-KR" altLang="en-US" dirty="0" smtClean="0">
                <a:solidFill>
                  <a:schemeClr val="bg1"/>
                </a:solidFill>
              </a:rPr>
              <a:t> 주요 </a:t>
            </a:r>
            <a:r>
              <a:rPr lang="ko-KR" altLang="en-US" dirty="0" err="1" smtClean="0">
                <a:solidFill>
                  <a:schemeClr val="bg1"/>
                </a:solidFill>
              </a:rPr>
              <a:t>시공실적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 dirty="0" err="1" smtClean="0">
                <a:solidFill>
                  <a:schemeClr val="bg1"/>
                </a:solidFill>
              </a:rPr>
              <a:t>바이오맥</a:t>
            </a:r>
            <a:r>
              <a:rPr lang="ko-KR" altLang="en-US" dirty="0" smtClean="0">
                <a:solidFill>
                  <a:schemeClr val="bg1"/>
                </a:solidFill>
              </a:rPr>
              <a:t> 시공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</a:t>
            </a:r>
            <a:r>
              <a:rPr lang="en-US" altLang="ko-KR" sz="2400" dirty="0">
                <a:solidFill>
                  <a:srgbClr val="C00000"/>
                </a:solidFill>
                <a:latin typeface="HY강B"/>
                <a:ea typeface="HY강B"/>
              </a:rPr>
              <a:t>●</a:t>
            </a: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2019</a:t>
            </a:r>
            <a:r>
              <a:rPr lang="ko-KR" altLang="en-US" sz="2400" dirty="0" smtClean="0">
                <a:solidFill>
                  <a:srgbClr val="C00000"/>
                </a:solidFill>
              </a:rPr>
              <a:t>년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상주시청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1,400m2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청송군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 :  2,400m2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성주군청 단열사업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2,500m2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당진시청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 : 1,200m2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함안군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차열페인트</a:t>
            </a:r>
            <a:r>
              <a:rPr lang="en-US" altLang="ko-KR" sz="2400" dirty="0" smtClean="0">
                <a:solidFill>
                  <a:srgbClr val="C00000"/>
                </a:solidFill>
              </a:rPr>
              <a:t> :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4,200m2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 smtClean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칠곡군청</a:t>
            </a:r>
            <a:r>
              <a:rPr lang="en-US" altLang="ko-KR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단열페인트</a:t>
            </a:r>
            <a:r>
              <a:rPr lang="ko-KR" altLang="en-US" sz="2400" dirty="0" smtClean="0">
                <a:solidFill>
                  <a:srgbClr val="C00000"/>
                </a:solidFill>
              </a:rPr>
              <a:t> 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1,200m2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smtClean="0">
                <a:solidFill>
                  <a:srgbClr val="0070C0"/>
                </a:solidFill>
              </a:rPr>
              <a:t>   </a:t>
            </a:r>
            <a:r>
              <a:rPr lang="en-US" altLang="ko-KR" sz="2400" dirty="0" smtClean="0">
                <a:solidFill>
                  <a:srgbClr val="C00000"/>
                </a:solidFill>
              </a:rPr>
              <a:t>- </a:t>
            </a:r>
            <a:r>
              <a:rPr lang="ko-KR" altLang="en-US" sz="2400" dirty="0" smtClean="0">
                <a:solidFill>
                  <a:srgbClr val="C00000"/>
                </a:solidFill>
              </a:rPr>
              <a:t>익산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삼안종계장</a:t>
            </a:r>
            <a:r>
              <a:rPr lang="en-US" altLang="ko-KR" sz="2400" dirty="0" smtClean="0">
                <a:solidFill>
                  <a:srgbClr val="C00000"/>
                </a:solidFill>
              </a:rPr>
              <a:t>: 6,700m2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예천군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: 6,200m2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   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소망농장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윤재연</a:t>
            </a:r>
            <a:r>
              <a:rPr lang="en-US" altLang="ko-KR" sz="2400" dirty="0" smtClean="0">
                <a:solidFill>
                  <a:srgbClr val="C00000"/>
                </a:solidFill>
              </a:rPr>
              <a:t>), </a:t>
            </a:r>
            <a:r>
              <a:rPr lang="ko-KR" altLang="en-US" sz="2400" dirty="0" smtClean="0">
                <a:solidFill>
                  <a:srgbClr val="C00000"/>
                </a:solidFill>
              </a:rPr>
              <a:t>도성기</a:t>
            </a:r>
            <a:r>
              <a:rPr lang="en-US" altLang="ko-KR" sz="2400" dirty="0" smtClean="0">
                <a:solidFill>
                  <a:srgbClr val="C00000"/>
                </a:solidFill>
              </a:rPr>
              <a:t>,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엄문섭</a:t>
            </a:r>
            <a:r>
              <a:rPr lang="en-US" altLang="ko-KR" sz="2400" dirty="0" smtClean="0">
                <a:solidFill>
                  <a:srgbClr val="C00000"/>
                </a:solidFill>
              </a:rPr>
              <a:t>,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최병귀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70C0"/>
                </a:solidFill>
              </a:rPr>
              <a:t>   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 dirty="0" err="1" smtClean="0">
                <a:solidFill>
                  <a:schemeClr val="bg1"/>
                </a:solidFill>
              </a:rPr>
              <a:t>바이오맥</a:t>
            </a:r>
            <a:r>
              <a:rPr lang="ko-KR" altLang="en-US" dirty="0" smtClean="0">
                <a:solidFill>
                  <a:schemeClr val="bg1"/>
                </a:solidFill>
              </a:rPr>
              <a:t> 시공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</a:t>
            </a:r>
            <a:r>
              <a:rPr lang="en-US" altLang="ko-KR" sz="2400" dirty="0">
                <a:solidFill>
                  <a:srgbClr val="C00000"/>
                </a:solidFill>
                <a:latin typeface="HY강B"/>
                <a:ea typeface="HY강B"/>
              </a:rPr>
              <a:t>●</a:t>
            </a: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2020</a:t>
            </a:r>
            <a:r>
              <a:rPr lang="ko-KR" altLang="en-US" sz="2400" dirty="0" smtClean="0">
                <a:solidFill>
                  <a:srgbClr val="C00000"/>
                </a:solidFill>
              </a:rPr>
              <a:t>년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문경시청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1,300m2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청송군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 :  2,000m2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>
                <a:solidFill>
                  <a:srgbClr val="C00000"/>
                </a:solidFill>
              </a:rPr>
              <a:t>함안군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차열페인트</a:t>
            </a:r>
            <a:r>
              <a:rPr lang="en-US" altLang="ko-KR" sz="2400" dirty="0" smtClean="0">
                <a:solidFill>
                  <a:srgbClr val="C00000"/>
                </a:solidFill>
              </a:rPr>
              <a:t> :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3,200m2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 smtClean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포천시청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양계경쟁력</a:t>
            </a:r>
            <a:r>
              <a:rPr lang="ko-KR" altLang="en-US" sz="2400" dirty="0" smtClean="0">
                <a:solidFill>
                  <a:srgbClr val="C00000"/>
                </a:solidFill>
              </a:rPr>
              <a:t> 강화 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:1,500m2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smtClean="0">
                <a:solidFill>
                  <a:srgbClr val="0070C0"/>
                </a:solidFill>
              </a:rPr>
              <a:t>   </a:t>
            </a:r>
            <a:r>
              <a:rPr lang="en-US" altLang="ko-KR" sz="2400" dirty="0" smtClean="0">
                <a:solidFill>
                  <a:srgbClr val="C00000"/>
                </a:solidFill>
              </a:rPr>
              <a:t>- </a:t>
            </a:r>
            <a:r>
              <a:rPr lang="ko-KR" altLang="en-US" sz="2400" dirty="0" smtClean="0">
                <a:solidFill>
                  <a:srgbClr val="C00000"/>
                </a:solidFill>
              </a:rPr>
              <a:t>예천군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최병귀</a:t>
            </a:r>
            <a:r>
              <a:rPr lang="en-US" altLang="ko-KR" sz="2400" dirty="0" smtClean="0">
                <a:solidFill>
                  <a:srgbClr val="C00000"/>
                </a:solidFill>
              </a:rPr>
              <a:t>)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: 1,500m2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70C0"/>
                </a:solidFill>
              </a:rPr>
              <a:t>   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42434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 dirty="0" err="1" smtClean="0">
                <a:solidFill>
                  <a:schemeClr val="bg1"/>
                </a:solidFill>
              </a:rPr>
              <a:t>바이오맥</a:t>
            </a:r>
            <a:r>
              <a:rPr lang="ko-KR" altLang="en-US" dirty="0" smtClean="0">
                <a:solidFill>
                  <a:schemeClr val="bg1"/>
                </a:solidFill>
              </a:rPr>
              <a:t> 시공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</a:t>
            </a:r>
            <a:r>
              <a:rPr lang="en-US" altLang="ko-KR" sz="2400" dirty="0">
                <a:solidFill>
                  <a:srgbClr val="C00000"/>
                </a:solidFill>
                <a:latin typeface="HY강B"/>
                <a:ea typeface="HY강B"/>
              </a:rPr>
              <a:t>●</a:t>
            </a: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2021~22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보령시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smtClean="0">
                <a:solidFill>
                  <a:srgbClr val="0070C0"/>
                </a:solidFill>
              </a:rPr>
              <a:t>박호진</a:t>
            </a:r>
            <a:r>
              <a:rPr lang="en-US" altLang="ko-KR" sz="2400" dirty="0" smtClean="0">
                <a:solidFill>
                  <a:srgbClr val="C00000"/>
                </a:solidFill>
              </a:rPr>
              <a:t>)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단열페인트</a:t>
            </a:r>
            <a:r>
              <a:rPr lang="ko-KR" altLang="en-US" sz="2400" dirty="0" smtClean="0">
                <a:solidFill>
                  <a:srgbClr val="C00000"/>
                </a:solidFill>
              </a:rPr>
              <a:t> 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1,200m2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en-US" altLang="ko-KR" sz="2400" dirty="0" smtClean="0">
                <a:solidFill>
                  <a:srgbClr val="C00000"/>
                </a:solidFill>
              </a:rPr>
              <a:t>21</a:t>
            </a:r>
            <a:r>
              <a:rPr lang="ko-KR" altLang="en-US" sz="2400" dirty="0" smtClean="0">
                <a:solidFill>
                  <a:srgbClr val="C00000"/>
                </a:solidFill>
              </a:rPr>
              <a:t>년 홍성군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0070C0"/>
                </a:solidFill>
              </a:rPr>
              <a:t>김순환</a:t>
            </a:r>
            <a:r>
              <a:rPr lang="en-US" altLang="ko-KR" sz="2400" dirty="0" smtClean="0">
                <a:solidFill>
                  <a:srgbClr val="C00000"/>
                </a:solidFill>
              </a:rPr>
              <a:t>)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 :  1,100m2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 smtClean="0">
                <a:solidFill>
                  <a:srgbClr val="C00000"/>
                </a:solidFill>
              </a:rPr>
              <a:t>    - 22</a:t>
            </a:r>
            <a:r>
              <a:rPr lang="ko-KR" altLang="en-US" sz="2400" dirty="0" smtClean="0">
                <a:solidFill>
                  <a:srgbClr val="C00000"/>
                </a:solidFill>
              </a:rPr>
              <a:t>년 홍성군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0070C0"/>
                </a:solidFill>
              </a:rPr>
              <a:t>김순환</a:t>
            </a:r>
            <a:r>
              <a:rPr lang="en-US" altLang="ko-KR" sz="2400" dirty="0" smtClean="0">
                <a:solidFill>
                  <a:srgbClr val="C00000"/>
                </a:solidFill>
              </a:rPr>
              <a:t>)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개인부담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en-US" altLang="ko-KR" sz="2400" dirty="0">
                <a:solidFill>
                  <a:srgbClr val="C00000"/>
                </a:solidFill>
              </a:rPr>
              <a:t>:  </a:t>
            </a:r>
            <a:r>
              <a:rPr lang="en-US" altLang="ko-KR" sz="2400" dirty="0" smtClean="0">
                <a:solidFill>
                  <a:srgbClr val="C00000"/>
                </a:solidFill>
              </a:rPr>
              <a:t>1,100m2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</a:t>
            </a:r>
            <a:r>
              <a:rPr lang="en-US" altLang="ko-KR" sz="2400" dirty="0" smtClean="0">
                <a:solidFill>
                  <a:srgbClr val="C00000"/>
                </a:solidFill>
              </a:rPr>
              <a:t>- 22</a:t>
            </a:r>
            <a:r>
              <a:rPr lang="ko-KR" altLang="en-US" sz="2400" dirty="0" smtClean="0">
                <a:solidFill>
                  <a:srgbClr val="C00000"/>
                </a:solidFill>
              </a:rPr>
              <a:t>년 김천시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0070C0"/>
                </a:solidFill>
              </a:rPr>
              <a:t>에그드림</a:t>
            </a:r>
            <a:r>
              <a:rPr lang="en-US" altLang="ko-KR" sz="2400" dirty="0" smtClean="0">
                <a:solidFill>
                  <a:srgbClr val="C00000"/>
                </a:solidFill>
              </a:rPr>
              <a:t>)</a:t>
            </a:r>
            <a:r>
              <a:rPr lang="ko-KR" altLang="en-US" sz="2400" dirty="0" smtClean="0">
                <a:solidFill>
                  <a:srgbClr val="C00000"/>
                </a:solidFill>
              </a:rPr>
              <a:t>단열지원사업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2,700m2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 smtClean="0">
                <a:solidFill>
                  <a:srgbClr val="C00000"/>
                </a:solidFill>
              </a:rPr>
              <a:t>    </a:t>
            </a:r>
            <a:r>
              <a:rPr lang="en-US" altLang="ko-KR" sz="2400" dirty="0" smtClean="0">
                <a:solidFill>
                  <a:srgbClr val="7030A0"/>
                </a:solidFill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</a:rPr>
              <a:t>용인시</a:t>
            </a:r>
            <a:r>
              <a:rPr lang="en-US" altLang="ko-KR" sz="2400" dirty="0" smtClean="0">
                <a:solidFill>
                  <a:srgbClr val="7030A0"/>
                </a:solidFill>
              </a:rPr>
              <a:t>(</a:t>
            </a:r>
            <a:r>
              <a:rPr lang="ko-KR" altLang="en-US" sz="2400" dirty="0" err="1" smtClean="0">
                <a:solidFill>
                  <a:srgbClr val="7030A0"/>
                </a:solidFill>
              </a:rPr>
              <a:t>원삼양계</a:t>
            </a:r>
            <a:r>
              <a:rPr lang="en-US" altLang="ko-KR" sz="2400" dirty="0" smtClean="0">
                <a:solidFill>
                  <a:srgbClr val="7030A0"/>
                </a:solidFill>
              </a:rPr>
              <a:t>)</a:t>
            </a:r>
            <a:r>
              <a:rPr lang="ko-KR" altLang="en-US" sz="2400" dirty="0" smtClean="0">
                <a:solidFill>
                  <a:srgbClr val="7030A0"/>
                </a:solidFill>
              </a:rPr>
              <a:t> </a:t>
            </a:r>
            <a:r>
              <a:rPr lang="ko-KR" altLang="en-US" sz="2400" dirty="0" err="1" smtClean="0">
                <a:solidFill>
                  <a:srgbClr val="7030A0"/>
                </a:solidFill>
              </a:rPr>
              <a:t>양계경쟁력</a:t>
            </a:r>
            <a:r>
              <a:rPr lang="ko-KR" altLang="en-US" sz="2400" dirty="0" smtClean="0">
                <a:solidFill>
                  <a:srgbClr val="7030A0"/>
                </a:solidFill>
              </a:rPr>
              <a:t> 강화사업</a:t>
            </a:r>
            <a:r>
              <a:rPr lang="en-US" altLang="ko-KR" sz="2400" dirty="0" smtClean="0">
                <a:solidFill>
                  <a:srgbClr val="7030A0"/>
                </a:solidFill>
              </a:rPr>
              <a:t>:2,200m2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smtClean="0">
                <a:solidFill>
                  <a:srgbClr val="0070C0"/>
                </a:solidFill>
              </a:rPr>
              <a:t>   </a:t>
            </a:r>
            <a:r>
              <a:rPr lang="en-US" altLang="ko-KR" sz="2400" dirty="0" smtClean="0">
                <a:solidFill>
                  <a:srgbClr val="C00000"/>
                </a:solidFill>
              </a:rPr>
              <a:t>- </a:t>
            </a:r>
            <a:r>
              <a:rPr lang="ko-KR" altLang="en-US" sz="2400" dirty="0" smtClean="0">
                <a:solidFill>
                  <a:srgbClr val="C00000"/>
                </a:solidFill>
              </a:rPr>
              <a:t>예천군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0070C0"/>
                </a:solidFill>
              </a:rPr>
              <a:t>진승환</a:t>
            </a:r>
            <a:r>
              <a:rPr lang="en-US" altLang="ko-KR" sz="2400" dirty="0" smtClean="0">
                <a:solidFill>
                  <a:srgbClr val="C00000"/>
                </a:solidFill>
              </a:rPr>
              <a:t>)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: 1,500m2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안성시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0070C0"/>
                </a:solidFill>
              </a:rPr>
              <a:t>거니양돈</a:t>
            </a:r>
            <a:r>
              <a:rPr lang="en-US" altLang="ko-KR" sz="2400" dirty="0" smtClean="0">
                <a:solidFill>
                  <a:srgbClr val="C00000"/>
                </a:solidFill>
              </a:rPr>
              <a:t>)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:1,000m2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70C0"/>
                </a:solidFill>
              </a:rPr>
              <a:t>   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2143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ko-KR" altLang="en-US" dirty="0" err="1" smtClean="0">
                <a:solidFill>
                  <a:schemeClr val="bg1"/>
                </a:solidFill>
              </a:rPr>
              <a:t>바이오맥</a:t>
            </a:r>
            <a:r>
              <a:rPr lang="ko-KR" altLang="en-US" dirty="0" smtClean="0">
                <a:solidFill>
                  <a:schemeClr val="bg1"/>
                </a:solidFill>
              </a:rPr>
              <a:t> 시공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C00000"/>
                </a:solidFill>
              </a:rPr>
              <a:t> </a:t>
            </a:r>
            <a:r>
              <a:rPr lang="en-US" altLang="ko-KR" sz="2400" dirty="0">
                <a:solidFill>
                  <a:srgbClr val="C00000"/>
                </a:solidFill>
                <a:latin typeface="HY강B"/>
                <a:ea typeface="HY강B"/>
              </a:rPr>
              <a:t>●</a:t>
            </a: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2023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보령시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0070C0"/>
                </a:solidFill>
              </a:rPr>
              <a:t>박호진추가</a:t>
            </a:r>
            <a:r>
              <a:rPr lang="en-US" altLang="ko-KR" sz="2400" dirty="0" smtClean="0">
                <a:solidFill>
                  <a:srgbClr val="C00000"/>
                </a:solidFill>
              </a:rPr>
              <a:t>)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단열페인트</a:t>
            </a:r>
            <a:r>
              <a:rPr lang="ko-KR" altLang="en-US" sz="2400" dirty="0" smtClean="0">
                <a:solidFill>
                  <a:srgbClr val="C00000"/>
                </a:solidFill>
              </a:rPr>
              <a:t> 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1,200m2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연천군 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0070C0"/>
                </a:solidFill>
              </a:rPr>
              <a:t>미라클팜</a:t>
            </a:r>
            <a:r>
              <a:rPr lang="en-US" altLang="ko-KR" sz="2400" dirty="0" smtClean="0">
                <a:solidFill>
                  <a:srgbClr val="C00000"/>
                </a:solidFill>
              </a:rPr>
              <a:t>) </a:t>
            </a:r>
            <a:r>
              <a:rPr lang="ko-KR" altLang="en-US" sz="2400" dirty="0" smtClean="0">
                <a:solidFill>
                  <a:srgbClr val="C00000"/>
                </a:solidFill>
              </a:rPr>
              <a:t>경쟁력 강화사업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2,800m2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 smtClean="0">
                <a:solidFill>
                  <a:srgbClr val="C00000"/>
                </a:solidFill>
              </a:rPr>
              <a:t> 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연천군 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smtClean="0">
                <a:solidFill>
                  <a:srgbClr val="0070C0"/>
                </a:solidFill>
              </a:rPr>
              <a:t>이정규</a:t>
            </a:r>
            <a:r>
              <a:rPr lang="en-US" altLang="ko-KR" sz="2400" dirty="0" smtClean="0">
                <a:solidFill>
                  <a:srgbClr val="C00000"/>
                </a:solidFill>
              </a:rPr>
              <a:t>)  1,800m2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   </a:t>
            </a:r>
            <a:r>
              <a:rPr lang="en-US" altLang="ko-KR" sz="2400" dirty="0" smtClean="0">
                <a:solidFill>
                  <a:srgbClr val="C00000"/>
                </a:solidFill>
              </a:rPr>
              <a:t>-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체리부로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 smtClean="0">
                <a:solidFill>
                  <a:srgbClr val="0070C0"/>
                </a:solidFill>
              </a:rPr>
              <a:t>원종계</a:t>
            </a:r>
            <a:r>
              <a:rPr lang="ko-KR" altLang="en-US" sz="2400" dirty="0" smtClean="0">
                <a:solidFill>
                  <a:srgbClr val="0070C0"/>
                </a:solidFill>
              </a:rPr>
              <a:t> 농장</a:t>
            </a:r>
            <a:r>
              <a:rPr lang="en-US" altLang="ko-KR" sz="2400" dirty="0" smtClean="0">
                <a:solidFill>
                  <a:srgbClr val="0070C0"/>
                </a:solidFill>
              </a:rPr>
              <a:t>(</a:t>
            </a:r>
            <a:r>
              <a:rPr lang="ko-KR" altLang="en-US" sz="2400" dirty="0" smtClean="0">
                <a:solidFill>
                  <a:srgbClr val="0070C0"/>
                </a:solidFill>
              </a:rPr>
              <a:t>무주</a:t>
            </a:r>
            <a:r>
              <a:rPr lang="en-US" altLang="ko-KR" sz="2400" dirty="0" smtClean="0">
                <a:solidFill>
                  <a:srgbClr val="0070C0"/>
                </a:solidFill>
              </a:rPr>
              <a:t>)</a:t>
            </a:r>
            <a:r>
              <a:rPr lang="ko-KR" altLang="en-US" sz="2400" dirty="0" smtClean="0">
                <a:solidFill>
                  <a:srgbClr val="C00000"/>
                </a:solidFill>
              </a:rPr>
              <a:t>단열지원사업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 1,500m2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 smtClean="0">
                <a:solidFill>
                  <a:srgbClr val="C00000"/>
                </a:solidFill>
              </a:rPr>
              <a:t>    </a:t>
            </a:r>
            <a:r>
              <a:rPr lang="en-US" altLang="ko-KR" sz="2400" dirty="0" smtClean="0">
                <a:solidFill>
                  <a:srgbClr val="7030A0"/>
                </a:solidFill>
              </a:rPr>
              <a:t>-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체리부로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>
                <a:solidFill>
                  <a:srgbClr val="0070C0"/>
                </a:solidFill>
              </a:rPr>
              <a:t>원종계</a:t>
            </a:r>
            <a:r>
              <a:rPr lang="ko-KR" altLang="en-US" sz="2400" dirty="0">
                <a:solidFill>
                  <a:srgbClr val="0070C0"/>
                </a:solidFill>
              </a:rPr>
              <a:t> 농장</a:t>
            </a:r>
            <a:r>
              <a:rPr lang="en-US" altLang="ko-KR" sz="2400" dirty="0" smtClean="0">
                <a:solidFill>
                  <a:srgbClr val="0070C0"/>
                </a:solidFill>
              </a:rPr>
              <a:t>(</a:t>
            </a:r>
            <a:r>
              <a:rPr lang="ko-KR" altLang="en-US" sz="2400" dirty="0" smtClean="0">
                <a:solidFill>
                  <a:srgbClr val="0070C0"/>
                </a:solidFill>
              </a:rPr>
              <a:t>당진</a:t>
            </a:r>
            <a:r>
              <a:rPr lang="en-US" altLang="ko-KR" sz="2400" dirty="0" smtClean="0">
                <a:solidFill>
                  <a:srgbClr val="0070C0"/>
                </a:solidFill>
              </a:rPr>
              <a:t>)</a:t>
            </a:r>
            <a:r>
              <a:rPr lang="ko-KR" altLang="en-US" sz="2400" dirty="0">
                <a:solidFill>
                  <a:srgbClr val="C00000"/>
                </a:solidFill>
              </a:rPr>
              <a:t>단열지원사업</a:t>
            </a:r>
            <a:r>
              <a:rPr lang="en-US" altLang="ko-KR" sz="2400" dirty="0">
                <a:solidFill>
                  <a:srgbClr val="C00000"/>
                </a:solidFill>
              </a:rPr>
              <a:t>: </a:t>
            </a:r>
            <a:r>
              <a:rPr lang="en-US" altLang="ko-KR" sz="2400" dirty="0" smtClean="0">
                <a:solidFill>
                  <a:srgbClr val="C00000"/>
                </a:solidFill>
              </a:rPr>
              <a:t>1,600m2</a:t>
            </a:r>
            <a:endParaRPr lang="en-US" altLang="ko-KR" sz="2400" dirty="0" smtClean="0">
              <a:solidFill>
                <a:srgbClr val="7030A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70C0"/>
                </a:solidFill>
              </a:rPr>
              <a:t> </a:t>
            </a:r>
            <a:r>
              <a:rPr lang="en-US" altLang="ko-KR" sz="2400" dirty="0" smtClean="0">
                <a:solidFill>
                  <a:srgbClr val="0070C0"/>
                </a:solidFill>
              </a:rPr>
              <a:t>   </a:t>
            </a:r>
            <a:r>
              <a:rPr lang="en-US" altLang="ko-KR" sz="2400" dirty="0" smtClean="0">
                <a:solidFill>
                  <a:srgbClr val="C00000"/>
                </a:solidFill>
              </a:rPr>
              <a:t>- </a:t>
            </a:r>
            <a:r>
              <a:rPr lang="ko-KR" altLang="en-US" sz="2400" dirty="0" smtClean="0">
                <a:solidFill>
                  <a:srgbClr val="C00000"/>
                </a:solidFill>
              </a:rPr>
              <a:t>예천군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err="1" smtClean="0">
                <a:solidFill>
                  <a:srgbClr val="0070C0"/>
                </a:solidFill>
              </a:rPr>
              <a:t>진승환</a:t>
            </a:r>
            <a:r>
              <a:rPr lang="en-US" altLang="ko-KR" sz="2400" dirty="0" smtClean="0">
                <a:solidFill>
                  <a:srgbClr val="C00000"/>
                </a:solidFill>
              </a:rPr>
              <a:t>)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단열사업</a:t>
            </a: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: 1,500m2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 - </a:t>
            </a:r>
            <a:r>
              <a:rPr lang="ko-KR" altLang="en-US" sz="2400" dirty="0" smtClean="0">
                <a:solidFill>
                  <a:srgbClr val="C00000"/>
                </a:solidFill>
              </a:rPr>
              <a:t>화성시</a:t>
            </a:r>
            <a:r>
              <a:rPr lang="en-US" altLang="ko-KR" sz="2400" dirty="0" smtClean="0">
                <a:solidFill>
                  <a:srgbClr val="C00000"/>
                </a:solidFill>
              </a:rPr>
              <a:t>(</a:t>
            </a:r>
            <a:r>
              <a:rPr lang="ko-KR" altLang="en-US" sz="2400" dirty="0" smtClean="0">
                <a:solidFill>
                  <a:srgbClr val="0070C0"/>
                </a:solidFill>
              </a:rPr>
              <a:t>정진태</a:t>
            </a:r>
            <a:r>
              <a:rPr lang="en-US" altLang="ko-KR" sz="2400" dirty="0" smtClean="0">
                <a:solidFill>
                  <a:srgbClr val="C00000"/>
                </a:solidFill>
              </a:rPr>
              <a:t>)</a:t>
            </a:r>
            <a:r>
              <a:rPr lang="ko-KR" altLang="en-US" sz="2400" dirty="0" smtClean="0">
                <a:solidFill>
                  <a:srgbClr val="C00000"/>
                </a:solidFill>
              </a:rPr>
              <a:t> </a:t>
            </a:r>
            <a:r>
              <a:rPr lang="ko-KR" altLang="en-US" sz="2400" dirty="0" err="1" smtClean="0">
                <a:solidFill>
                  <a:srgbClr val="C00000"/>
                </a:solidFill>
              </a:rPr>
              <a:t>양계경쟁력</a:t>
            </a:r>
            <a:r>
              <a:rPr lang="ko-KR" altLang="en-US" sz="2400" dirty="0" smtClean="0">
                <a:solidFill>
                  <a:srgbClr val="C00000"/>
                </a:solidFill>
              </a:rPr>
              <a:t> 사업</a:t>
            </a:r>
            <a:r>
              <a:rPr lang="en-US" altLang="ko-KR" sz="2400" dirty="0" smtClean="0">
                <a:solidFill>
                  <a:srgbClr val="C00000"/>
                </a:solidFill>
              </a:rPr>
              <a:t>:2,500m2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C00000"/>
                </a:solidFill>
              </a:rPr>
              <a:t> </a:t>
            </a:r>
            <a:r>
              <a:rPr lang="en-US" altLang="ko-KR" sz="2400" dirty="0" smtClean="0">
                <a:solidFill>
                  <a:srgbClr val="C00000"/>
                </a:solidFill>
              </a:rPr>
              <a:t>  </a:t>
            </a: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dirty="0">
                <a:solidFill>
                  <a:srgbClr val="0070C0"/>
                </a:solidFill>
              </a:rPr>
              <a:t>   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67292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>
          <a:xfrm>
            <a:off x="38100" y="1196975"/>
            <a:ext cx="9144000" cy="92333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5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인슐래드</a:t>
            </a:r>
            <a:r>
              <a:rPr kumimoji="1" lang="ko-KR" alt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/>
                <a:ea typeface="HY헤드라인M"/>
              </a:rPr>
              <a:t> 시공 제안서</a:t>
            </a:r>
            <a:endParaRPr kumimoji="1" lang="ko-KR" altLang="en-US" sz="5400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헤드라인M"/>
              <a:ea typeface="HY헤드라인M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-4763" y="0"/>
            <a:ext cx="9148763" cy="6856413"/>
            <a:chOff x="-3" y="0"/>
            <a:chExt cx="5763" cy="4319"/>
          </a:xfrm>
        </p:grpSpPr>
        <p:sp>
          <p:nvSpPr>
            <p:cNvPr id="3082" name="AutoShape 12"/>
            <p:cNvSpPr>
              <a:spLocks noChangeArrowheads="1"/>
            </p:cNvSpPr>
            <p:nvPr/>
          </p:nvSpPr>
          <p:spPr bwMode="gray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3083" name="Freeform 13"/>
            <p:cNvSpPr/>
            <p:nvPr/>
          </p:nvSpPr>
          <p:spPr bwMode="gray">
            <a:xfrm>
              <a:off x="0" y="0"/>
              <a:ext cx="288" cy="288"/>
            </a:xfrm>
            <a:custGeom>
              <a:avLst/>
              <a:gdLst>
                <a:gd name="T0" fmla="*/ 0 w 336"/>
                <a:gd name="T1" fmla="*/ 2 h 384"/>
                <a:gd name="T2" fmla="*/ 0 w 336"/>
                <a:gd name="T3" fmla="*/ 13 h 384"/>
                <a:gd name="T4" fmla="*/ 15 w 336"/>
                <a:gd name="T5" fmla="*/ 6 h 384"/>
                <a:gd name="T6" fmla="*/ 30 w 336"/>
                <a:gd name="T7" fmla="*/ 2 h 384"/>
                <a:gd name="T8" fmla="*/ 54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3084" name="Freeform 14"/>
            <p:cNvSpPr/>
            <p:nvPr/>
          </p:nvSpPr>
          <p:spPr bwMode="gray">
            <a:xfrm rot="16191400">
              <a:off x="-50" y="4030"/>
              <a:ext cx="336" cy="242"/>
            </a:xfrm>
            <a:custGeom>
              <a:avLst/>
              <a:gdLst>
                <a:gd name="T0" fmla="*/ 0 w 336"/>
                <a:gd name="T1" fmla="*/ 1 h 384"/>
                <a:gd name="T2" fmla="*/ 0 w 336"/>
                <a:gd name="T3" fmla="*/ 2 h 384"/>
                <a:gd name="T4" fmla="*/ 96 w 336"/>
                <a:gd name="T5" fmla="*/ 1 h 384"/>
                <a:gd name="T6" fmla="*/ 192 w 336"/>
                <a:gd name="T7" fmla="*/ 1 h 384"/>
                <a:gd name="T8" fmla="*/ 336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3085" name="Freeform 15"/>
            <p:cNvSpPr/>
            <p:nvPr/>
          </p:nvSpPr>
          <p:spPr bwMode="gray">
            <a:xfrm rot="10769190">
              <a:off x="5519" y="4031"/>
              <a:ext cx="232" cy="287"/>
            </a:xfrm>
            <a:custGeom>
              <a:avLst/>
              <a:gdLst>
                <a:gd name="T0" fmla="*/ 0 w 336"/>
                <a:gd name="T1" fmla="*/ 1 h 384"/>
                <a:gd name="T2" fmla="*/ 0 w 336"/>
                <a:gd name="T3" fmla="*/ 12 h 384"/>
                <a:gd name="T4" fmla="*/ 1 w 336"/>
                <a:gd name="T5" fmla="*/ 5 h 384"/>
                <a:gd name="T6" fmla="*/ 2 w 336"/>
                <a:gd name="T7" fmla="*/ 1 h 384"/>
                <a:gd name="T8" fmla="*/ 4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3086" name="Freeform 16"/>
            <p:cNvSpPr/>
            <p:nvPr/>
          </p:nvSpPr>
          <p:spPr bwMode="gray">
            <a:xfrm rot="5400000">
              <a:off x="5472" y="0"/>
              <a:ext cx="288" cy="288"/>
            </a:xfrm>
            <a:custGeom>
              <a:avLst/>
              <a:gdLst>
                <a:gd name="T0" fmla="*/ 0 w 336"/>
                <a:gd name="T1" fmla="*/ 2 h 384"/>
                <a:gd name="T2" fmla="*/ 0 w 336"/>
                <a:gd name="T3" fmla="*/ 13 h 384"/>
                <a:gd name="T4" fmla="*/ 15 w 336"/>
                <a:gd name="T5" fmla="*/ 6 h 384"/>
                <a:gd name="T6" fmla="*/ 30 w 336"/>
                <a:gd name="T7" fmla="*/ 2 h 384"/>
                <a:gd name="T8" fmla="*/ 54 w 336"/>
                <a:gd name="T9" fmla="*/ 0 h 384"/>
                <a:gd name="T10" fmla="*/ 0 w 336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6"/>
                <a:gd name="T19" fmla="*/ 0 h 384"/>
                <a:gd name="T20" fmla="*/ 336 w 336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</p:grpSp>
      <p:pic>
        <p:nvPicPr>
          <p:cNvPr id="3076" name="Picture 9" descr="10"/>
          <p:cNvPicPr>
            <a:picLocks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76213" y="4329113"/>
            <a:ext cx="2881312" cy="199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7" name="Picture 12" descr="문경화인7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144838" y="4329113"/>
            <a:ext cx="2879725" cy="199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10" descr="12"/>
          <p:cNvPicPr>
            <a:picLocks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6111875" y="4329113"/>
            <a:ext cx="2881313" cy="199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7" name="Rectangle 19"/>
          <p:cNvSpPr>
            <a:spLocks noChangeArrowheads="1"/>
          </p:cNvSpPr>
          <p:nvPr/>
        </p:nvSpPr>
        <p:spPr>
          <a:xfrm>
            <a:off x="971600" y="3068960"/>
            <a:ext cx="7127875" cy="1077218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Arial"/>
                <a:ea typeface="HY견고딕"/>
                <a:cs typeface="Arial"/>
              </a:rPr>
              <a:t>(</a:t>
            </a:r>
            <a:r>
              <a:rPr kumimoji="1" lang="ko-KR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Arial"/>
                <a:ea typeface="HY견고딕"/>
                <a:cs typeface="Arial"/>
              </a:rPr>
              <a:t>주</a:t>
            </a:r>
            <a:r>
              <a:rPr kumimoji="1" lang="en-US" altLang="ko-K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Arial"/>
                <a:ea typeface="HY견고딕"/>
                <a:cs typeface="Arial"/>
              </a:rPr>
              <a:t>) </a:t>
            </a:r>
            <a:r>
              <a:rPr kumimoji="1" lang="ko-KR" altLang="en-US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Arial"/>
                <a:ea typeface="HY견고딕"/>
                <a:cs typeface="Arial"/>
              </a:rPr>
              <a:t>바이오맥</a:t>
            </a:r>
            <a:r>
              <a:rPr kumimoji="1" lang="ko-KR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Arial"/>
                <a:ea typeface="HY견고딕"/>
                <a:cs typeface="Arial"/>
              </a:rPr>
              <a:t> 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Arial"/>
                <a:ea typeface="HY견고딕"/>
                <a:cs typeface="Arial"/>
              </a:rPr>
              <a:t>Biomac</a:t>
            </a:r>
            <a:r>
              <a:rPr kumimoji="1" lang="en-US" altLang="ko-KR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Arial"/>
                <a:ea typeface="HY견고딕"/>
                <a:cs typeface="Arial"/>
              </a:rPr>
              <a:t> Corporation</a:t>
            </a:r>
            <a:endParaRPr kumimoji="1" lang="en-US" altLang="ko-K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Arial"/>
              <a:ea typeface="HY헤드라인M"/>
              <a:cs typeface="Arial"/>
            </a:endParaRPr>
          </a:p>
        </p:txBody>
      </p:sp>
      <p:pic>
        <p:nvPicPr>
          <p:cNvPr id="3080" name="Picture 14" descr="http://www.painterssupply.co.uk/acatalog/insuladd%20logo.png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49213" y="6359525"/>
            <a:ext cx="685800" cy="4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 rotWithShape="1">
          <a:blip r:embed="rId6" cstate="print"/>
          <a:srcRect l="4750" t="69010" r="43590" b="22700"/>
          <a:stretch>
            <a:fillRect/>
          </a:stretch>
        </p:blipFill>
        <p:spPr>
          <a:xfrm>
            <a:off x="6824663" y="6353175"/>
            <a:ext cx="2284412" cy="4318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b="1" dirty="0" err="1" smtClean="0">
                <a:solidFill>
                  <a:schemeClr val="accent3">
                    <a:lumMod val="95000"/>
                  </a:schemeClr>
                </a:solidFill>
              </a:rPr>
              <a:t>인슐래드</a:t>
            </a:r>
            <a:r>
              <a:rPr lang="ko-KR" altLang="en-US" b="1" dirty="0" smtClean="0">
                <a:solidFill>
                  <a:schemeClr val="accent3">
                    <a:lumMod val="95000"/>
                  </a:schemeClr>
                </a:solidFill>
              </a:rPr>
              <a:t> 사업의 목적</a:t>
            </a:r>
            <a:endParaRPr lang="ko-KR" altLang="en-US" dirty="0">
              <a:solidFill>
                <a:schemeClr val="accent3">
                  <a:lumMod val="95000"/>
                </a:schemeClr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71600" y="1412875"/>
            <a:ext cx="8172400" cy="4824437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 smtClean="0">
                <a:solidFill>
                  <a:srgbClr val="990033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 smtClean="0">
                <a:solidFill>
                  <a:srgbClr val="0070C0"/>
                </a:solidFill>
              </a:rPr>
              <a:t>  </a:t>
            </a:r>
            <a:r>
              <a:rPr lang="en-US" altLang="ko-KR" b="1" dirty="0" smtClean="0">
                <a:solidFill>
                  <a:srgbClr val="C00000"/>
                </a:solidFill>
              </a:rPr>
              <a:t>♦ </a:t>
            </a:r>
            <a:r>
              <a:rPr lang="ko-KR" altLang="en-US" b="1" dirty="0" smtClean="0">
                <a:solidFill>
                  <a:srgbClr val="00B050"/>
                </a:solidFill>
              </a:rPr>
              <a:t>축사 지붕 및 벽체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단열보강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b="1" dirty="0" smtClean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b="1" dirty="0" smtClean="0">
                <a:solidFill>
                  <a:srgbClr val="00B050"/>
                </a:solidFill>
              </a:rPr>
              <a:t>  </a:t>
            </a:r>
            <a:r>
              <a:rPr lang="en-US" altLang="ko-KR" b="1" dirty="0" smtClean="0">
                <a:solidFill>
                  <a:srgbClr val="C00000"/>
                </a:solidFill>
              </a:rPr>
              <a:t>♦</a:t>
            </a:r>
            <a:r>
              <a:rPr lang="en-US" altLang="ko-KR" b="1" dirty="0" smtClean="0">
                <a:solidFill>
                  <a:srgbClr val="00B050"/>
                </a:solidFill>
              </a:rPr>
              <a:t> </a:t>
            </a:r>
            <a:r>
              <a:rPr lang="ko-KR" altLang="en-US" b="1" dirty="0" smtClean="0">
                <a:solidFill>
                  <a:srgbClr val="00B050"/>
                </a:solidFill>
              </a:rPr>
              <a:t>여름철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태양복사열</a:t>
            </a:r>
            <a:r>
              <a:rPr lang="ko-KR" altLang="en-US" b="1" dirty="0" smtClean="0">
                <a:solidFill>
                  <a:srgbClr val="0070C0"/>
                </a:solidFill>
              </a:rPr>
              <a:t> 차단</a:t>
            </a:r>
            <a:r>
              <a:rPr lang="en-US" altLang="ko-KR" b="1" dirty="0" smtClean="0">
                <a:solidFill>
                  <a:srgbClr val="00B050"/>
                </a:solidFill>
              </a:rPr>
              <a:t>-&gt;</a:t>
            </a:r>
            <a:r>
              <a:rPr lang="ko-KR" altLang="en-US" b="1" dirty="0" smtClean="0">
                <a:solidFill>
                  <a:srgbClr val="FF0000"/>
                </a:solidFill>
              </a:rPr>
              <a:t>폭염피해방지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b="1" dirty="0" smtClean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b="1" dirty="0" smtClean="0">
                <a:solidFill>
                  <a:srgbClr val="00B050"/>
                </a:solidFill>
              </a:rPr>
              <a:t>  </a:t>
            </a:r>
            <a:r>
              <a:rPr lang="en-US" altLang="ko-KR" b="1" dirty="0" smtClean="0">
                <a:solidFill>
                  <a:srgbClr val="C00000"/>
                </a:solidFill>
              </a:rPr>
              <a:t>♦</a:t>
            </a:r>
            <a:r>
              <a:rPr lang="en-US" altLang="ko-KR" b="1" dirty="0" smtClean="0">
                <a:solidFill>
                  <a:srgbClr val="00B050"/>
                </a:solidFill>
              </a:rPr>
              <a:t> </a:t>
            </a:r>
            <a:r>
              <a:rPr lang="ko-KR" altLang="en-US" b="1" dirty="0" smtClean="0">
                <a:solidFill>
                  <a:srgbClr val="00B050"/>
                </a:solidFill>
              </a:rPr>
              <a:t>겨울철 </a:t>
            </a:r>
            <a:r>
              <a:rPr lang="ko-KR" altLang="en-US" b="1" dirty="0" smtClean="0">
                <a:solidFill>
                  <a:srgbClr val="0070C0"/>
                </a:solidFill>
              </a:rPr>
              <a:t>난방에너지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손실방지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b="1" dirty="0" smtClean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b="1" dirty="0" smtClean="0">
                <a:solidFill>
                  <a:srgbClr val="00B050"/>
                </a:solidFill>
              </a:rPr>
              <a:t>  </a:t>
            </a:r>
            <a:r>
              <a:rPr lang="en-US" altLang="ko-KR" b="1" dirty="0" smtClean="0">
                <a:solidFill>
                  <a:srgbClr val="C00000"/>
                </a:solidFill>
              </a:rPr>
              <a:t>♦</a:t>
            </a:r>
            <a:r>
              <a:rPr lang="en-US" altLang="ko-KR" b="1" dirty="0" smtClean="0">
                <a:solidFill>
                  <a:srgbClr val="00B050"/>
                </a:solidFill>
              </a:rPr>
              <a:t> </a:t>
            </a:r>
            <a:r>
              <a:rPr lang="ko-KR" altLang="en-US" b="1" dirty="0" smtClean="0">
                <a:solidFill>
                  <a:srgbClr val="00B050"/>
                </a:solidFill>
              </a:rPr>
              <a:t>지붕 판넬의 </a:t>
            </a:r>
            <a:r>
              <a:rPr lang="ko-KR" altLang="en-US" b="1" dirty="0" smtClean="0">
                <a:solidFill>
                  <a:srgbClr val="0070C0"/>
                </a:solidFill>
              </a:rPr>
              <a:t>수명연장</a:t>
            </a:r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열팽창</a:t>
            </a:r>
            <a:r>
              <a:rPr lang="en-US" altLang="ko-KR" b="1" dirty="0" smtClean="0">
                <a:solidFill>
                  <a:srgbClr val="FF0000"/>
                </a:solidFill>
              </a:rPr>
              <a:t>.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수축방지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b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ko-KR" altLang="en-US" b="1" dirty="0" smtClean="0">
                <a:solidFill>
                  <a:srgbClr val="0070C0"/>
                </a:solidFill>
              </a:rPr>
              <a:t>  </a:t>
            </a:r>
            <a:r>
              <a:rPr lang="en-US" altLang="ko-KR" b="1" dirty="0" smtClean="0">
                <a:solidFill>
                  <a:srgbClr val="C00000"/>
                </a:solidFill>
              </a:rPr>
              <a:t>♦</a:t>
            </a:r>
            <a:r>
              <a:rPr lang="ko-KR" altLang="en-US" b="1" dirty="0" smtClean="0">
                <a:solidFill>
                  <a:srgbClr val="0070C0"/>
                </a:solidFill>
              </a:rPr>
              <a:t> </a:t>
            </a:r>
            <a:r>
              <a:rPr lang="ko-KR" altLang="en-US" b="1" dirty="0" smtClean="0">
                <a:solidFill>
                  <a:srgbClr val="00B050"/>
                </a:solidFill>
              </a:rPr>
              <a:t>부식방지</a:t>
            </a:r>
            <a:r>
              <a:rPr lang="ko-KR" altLang="en-US" b="1" dirty="0" smtClean="0">
                <a:solidFill>
                  <a:srgbClr val="0070C0"/>
                </a:solidFill>
              </a:rPr>
              <a:t> 프로그램 적용</a:t>
            </a:r>
            <a:endParaRPr lang="en-US" altLang="ko-KR" sz="28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 smtClean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 smtClean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 smtClean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 smtClean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 smtClean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 smtClean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 smtClean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 smtClean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 smtClean="0">
                <a:solidFill>
                  <a:srgbClr val="990033"/>
                </a:solidFill>
              </a:rPr>
              <a:t>   </a:t>
            </a:r>
            <a:endParaRPr lang="en-US" altLang="ko-KR" sz="1600" b="1" dirty="0">
              <a:solidFill>
                <a:srgbClr val="99003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b="1" dirty="0" smtClean="0">
                <a:solidFill>
                  <a:schemeClr val="accent3">
                    <a:lumMod val="95000"/>
                  </a:schemeClr>
                </a:solidFill>
              </a:rPr>
              <a:t>시공 사용재료</a:t>
            </a:r>
            <a:endParaRPr lang="ko-KR" altLang="en-US" dirty="0">
              <a:solidFill>
                <a:schemeClr val="accent3">
                  <a:lumMod val="95000"/>
                </a:schemeClr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4128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0070C0"/>
                </a:solidFill>
              </a:rPr>
              <a:t> 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    </a:t>
            </a:r>
            <a:r>
              <a:rPr lang="en-US" altLang="ko-KR" b="1" dirty="0" smtClean="0">
                <a:solidFill>
                  <a:srgbClr val="C00000"/>
                </a:solidFill>
              </a:rPr>
              <a:t>●</a:t>
            </a:r>
            <a:r>
              <a:rPr lang="en-US" altLang="ko-KR" b="1" dirty="0" smtClean="0">
                <a:solidFill>
                  <a:srgbClr val="0070C0"/>
                </a:solidFill>
              </a:rPr>
              <a:t> </a:t>
            </a:r>
            <a:r>
              <a:rPr lang="ko-KR" altLang="en-US" b="1" dirty="0" err="1" smtClean="0">
                <a:solidFill>
                  <a:srgbClr val="C00000"/>
                </a:solidFill>
              </a:rPr>
              <a:t>인슐래드</a:t>
            </a:r>
            <a:r>
              <a:rPr lang="en-US" altLang="ko-KR" b="1" dirty="0" smtClean="0">
                <a:solidFill>
                  <a:srgbClr val="C00000"/>
                </a:solidFill>
              </a:rPr>
              <a:t>(</a:t>
            </a:r>
            <a:r>
              <a:rPr lang="ko-KR" altLang="en-US" b="1" dirty="0" smtClean="0">
                <a:solidFill>
                  <a:srgbClr val="0070C0"/>
                </a:solidFill>
              </a:rPr>
              <a:t>미세중공 세라믹 단열재</a:t>
            </a:r>
            <a:r>
              <a:rPr lang="en-US" altLang="ko-KR" b="1" dirty="0" smtClean="0">
                <a:solidFill>
                  <a:srgbClr val="C00000"/>
                </a:solidFill>
              </a:rPr>
              <a:t>)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b="1" dirty="0" smtClean="0">
                <a:solidFill>
                  <a:srgbClr val="C00000"/>
                </a:solidFill>
              </a:rPr>
              <a:t>    ● </a:t>
            </a:r>
            <a:r>
              <a:rPr lang="ko-KR" altLang="en-US" b="1" dirty="0" smtClean="0">
                <a:solidFill>
                  <a:srgbClr val="C00000"/>
                </a:solidFill>
              </a:rPr>
              <a:t>사용 페인트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b="1" dirty="0" smtClean="0">
                <a:solidFill>
                  <a:srgbClr val="C00000"/>
                </a:solidFill>
              </a:rPr>
              <a:t>        </a:t>
            </a:r>
            <a:r>
              <a:rPr lang="en-US" altLang="ko-KR" b="1" dirty="0" smtClean="0">
                <a:solidFill>
                  <a:srgbClr val="0070C0"/>
                </a:solidFill>
              </a:rPr>
              <a:t>-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하도페인트</a:t>
            </a:r>
            <a:r>
              <a:rPr lang="en-US" altLang="ko-KR" b="1" dirty="0" smtClean="0">
                <a:solidFill>
                  <a:srgbClr val="0070C0"/>
                </a:solidFill>
              </a:rPr>
              <a:t>(</a:t>
            </a:r>
            <a:r>
              <a:rPr lang="ko-KR" altLang="en-US" b="1" dirty="0" err="1" smtClean="0">
                <a:solidFill>
                  <a:srgbClr val="0070C0"/>
                </a:solidFill>
              </a:rPr>
              <a:t>녹방지</a:t>
            </a:r>
            <a:r>
              <a:rPr lang="en-US" altLang="ko-KR" b="1" dirty="0" smtClean="0">
                <a:solidFill>
                  <a:srgbClr val="0070C0"/>
                </a:solidFill>
              </a:rPr>
              <a:t>+</a:t>
            </a:r>
            <a:r>
              <a:rPr lang="ko-KR" altLang="en-US" b="1" dirty="0" smtClean="0">
                <a:solidFill>
                  <a:srgbClr val="0070C0"/>
                </a:solidFill>
              </a:rPr>
              <a:t>부착력</a:t>
            </a:r>
            <a:r>
              <a:rPr lang="en-US" altLang="ko-KR" b="1" dirty="0" smtClean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b="1" dirty="0" smtClean="0">
                <a:solidFill>
                  <a:srgbClr val="0070C0"/>
                </a:solidFill>
              </a:rPr>
              <a:t>        - </a:t>
            </a:r>
            <a:r>
              <a:rPr lang="ko-KR" altLang="en-US" b="1" dirty="0" smtClean="0">
                <a:solidFill>
                  <a:srgbClr val="0070C0"/>
                </a:solidFill>
              </a:rPr>
              <a:t>상도페인트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b="1" dirty="0" smtClean="0">
                <a:solidFill>
                  <a:srgbClr val="0070C0"/>
                </a:solidFill>
              </a:rPr>
              <a:t>        -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신너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ko-KR" altLang="en-US" b="1" dirty="0" smtClean="0">
                <a:solidFill>
                  <a:srgbClr val="0070C0"/>
                </a:solidFill>
              </a:rPr>
              <a:t>        </a:t>
            </a:r>
            <a:r>
              <a:rPr lang="en-US" altLang="ko-KR" b="1" dirty="0" smtClean="0">
                <a:solidFill>
                  <a:srgbClr val="0070C0"/>
                </a:solidFill>
              </a:rPr>
              <a:t>- </a:t>
            </a:r>
            <a:r>
              <a:rPr lang="ko-KR" altLang="en-US" b="1" dirty="0" smtClean="0">
                <a:solidFill>
                  <a:srgbClr val="0070C0"/>
                </a:solidFill>
              </a:rPr>
              <a:t>특수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녹방지</a:t>
            </a:r>
            <a:r>
              <a:rPr lang="ko-KR" altLang="en-US" b="1" dirty="0" smtClean="0">
                <a:solidFill>
                  <a:srgbClr val="0070C0"/>
                </a:solidFill>
              </a:rPr>
              <a:t> 페인트</a:t>
            </a:r>
            <a:r>
              <a:rPr lang="en-US" altLang="ko-KR" b="1" dirty="0" smtClean="0">
                <a:solidFill>
                  <a:srgbClr val="0070C0"/>
                </a:solidFill>
              </a:rPr>
              <a:t>(</a:t>
            </a:r>
            <a:r>
              <a:rPr lang="ko-KR" altLang="en-US" b="1" dirty="0" err="1" smtClean="0">
                <a:solidFill>
                  <a:srgbClr val="0070C0"/>
                </a:solidFill>
              </a:rPr>
              <a:t>요청시</a:t>
            </a:r>
            <a:r>
              <a:rPr lang="ko-KR" altLang="en-US" b="1" dirty="0" smtClean="0">
                <a:solidFill>
                  <a:srgbClr val="0070C0"/>
                </a:solidFill>
              </a:rPr>
              <a:t> 적용</a:t>
            </a:r>
            <a:r>
              <a:rPr lang="en-US" altLang="ko-KR" b="1" dirty="0" smtClean="0">
                <a:solidFill>
                  <a:srgbClr val="0070C0"/>
                </a:solidFill>
              </a:rPr>
              <a:t>)</a:t>
            </a:r>
            <a:endParaRPr lang="en-US" altLang="ko-KR" sz="28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b="1" dirty="0" smtClean="0">
                <a:solidFill>
                  <a:schemeClr val="accent3">
                    <a:lumMod val="95000"/>
                  </a:schemeClr>
                </a:solidFill>
              </a:rPr>
              <a:t>사용 페인트 상세 설명</a:t>
            </a:r>
            <a:endParaRPr lang="ko-KR" altLang="en-US" dirty="0">
              <a:solidFill>
                <a:schemeClr val="accent3">
                  <a:lumMod val="95000"/>
                </a:schemeClr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755576" y="1412875"/>
            <a:ext cx="8388424" cy="4968453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  <a:r>
              <a:rPr lang="en-US" altLang="ko-KR" sz="2400" b="1" dirty="0" smtClean="0">
                <a:solidFill>
                  <a:srgbClr val="990033"/>
                </a:solidFill>
              </a:rPr>
              <a:t>    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●</a:t>
            </a:r>
            <a:r>
              <a:rPr lang="en-US" altLang="ko-KR" b="1" dirty="0" smtClean="0">
                <a:solidFill>
                  <a:srgbClr val="0070C0"/>
                </a:solidFill>
              </a:rPr>
              <a:t> 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하도페인트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(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삼화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에폭시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    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- </a:t>
            </a:r>
            <a:r>
              <a:rPr lang="ko-KR" altLang="en-US" sz="2800" b="1" dirty="0" smtClean="0">
                <a:solidFill>
                  <a:srgbClr val="0070C0"/>
                </a:solidFill>
              </a:rPr>
              <a:t>접착력 강화</a:t>
            </a:r>
            <a:endParaRPr lang="en-US" altLang="ko-KR" sz="2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0070C0"/>
                </a:solidFill>
              </a:rPr>
              <a:t>        - </a:t>
            </a:r>
            <a:r>
              <a:rPr lang="ko-KR" altLang="en-US" sz="2800" b="1" dirty="0" err="1" smtClean="0">
                <a:solidFill>
                  <a:srgbClr val="0070C0"/>
                </a:solidFill>
              </a:rPr>
              <a:t>녹방지</a:t>
            </a:r>
            <a:r>
              <a:rPr lang="ko-KR" altLang="en-US" sz="2800" b="1" dirty="0" smtClean="0">
                <a:solidFill>
                  <a:srgbClr val="0070C0"/>
                </a:solidFill>
              </a:rPr>
              <a:t> 기능</a:t>
            </a:r>
            <a:endParaRPr lang="en-US" altLang="ko-KR" sz="2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● 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상도페인트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(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삼화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우레탄계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)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    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-</a:t>
            </a:r>
            <a:r>
              <a:rPr lang="ko-KR" altLang="en-US" sz="2800" b="1" dirty="0" smtClean="0">
                <a:solidFill>
                  <a:srgbClr val="0070C0"/>
                </a:solidFill>
              </a:rPr>
              <a:t>유광</a:t>
            </a:r>
            <a:endParaRPr lang="en-US" altLang="ko-KR" sz="2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0070C0"/>
                </a:solidFill>
              </a:rPr>
              <a:t>        -</a:t>
            </a:r>
            <a:r>
              <a:rPr lang="ko-KR" altLang="en-US" sz="2800" b="1" dirty="0" err="1" smtClean="0">
                <a:solidFill>
                  <a:srgbClr val="0070C0"/>
                </a:solidFill>
              </a:rPr>
              <a:t>판넬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2800" b="1" dirty="0" smtClean="0">
                <a:solidFill>
                  <a:srgbClr val="0070C0"/>
                </a:solidFill>
              </a:rPr>
              <a:t>지붕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,</a:t>
            </a:r>
            <a:r>
              <a:rPr lang="ko-KR" altLang="en-US" sz="2800" b="1" dirty="0" smtClean="0">
                <a:solidFill>
                  <a:srgbClr val="0070C0"/>
                </a:solidFill>
              </a:rPr>
              <a:t>벽체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)</a:t>
            </a:r>
            <a:r>
              <a:rPr lang="ko-KR" altLang="en-US" sz="2800" b="1" dirty="0" smtClean="0">
                <a:solidFill>
                  <a:srgbClr val="0070C0"/>
                </a:solidFill>
              </a:rPr>
              <a:t>적용</a:t>
            </a:r>
            <a:endParaRPr lang="en-US" altLang="ko-KR" sz="2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● 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수성외부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1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급 페인트</a:t>
            </a:r>
            <a:endParaRPr lang="en-US" altLang="ko-KR" sz="28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    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- </a:t>
            </a:r>
            <a:r>
              <a:rPr lang="ko-KR" altLang="en-US" sz="2800" b="1" dirty="0" smtClean="0">
                <a:solidFill>
                  <a:srgbClr val="0070C0"/>
                </a:solidFill>
              </a:rPr>
              <a:t>콘크리트 벽체</a:t>
            </a:r>
            <a:endParaRPr lang="en-US" altLang="ko-KR" sz="2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● 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스레이트용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 페인트</a:t>
            </a:r>
            <a:endParaRPr lang="en-US" altLang="ko-KR" sz="28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    </a:t>
            </a:r>
            <a:r>
              <a:rPr lang="en-US" altLang="ko-KR" sz="2800" b="1" dirty="0" smtClean="0">
                <a:solidFill>
                  <a:srgbClr val="0070C0"/>
                </a:solidFill>
              </a:rPr>
              <a:t>- </a:t>
            </a:r>
            <a:r>
              <a:rPr lang="ko-KR" altLang="en-US" sz="2800" b="1" dirty="0" err="1" smtClean="0">
                <a:solidFill>
                  <a:srgbClr val="0070C0"/>
                </a:solidFill>
              </a:rPr>
              <a:t>스레이트</a:t>
            </a:r>
            <a:r>
              <a:rPr lang="ko-KR" altLang="en-US" sz="2800" b="1" dirty="0" smtClean="0">
                <a:solidFill>
                  <a:srgbClr val="0070C0"/>
                </a:solidFill>
              </a:rPr>
              <a:t> 상도</a:t>
            </a:r>
            <a:endParaRPr lang="en-US" altLang="ko-KR" sz="2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● 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특수 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녹방지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 페인트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(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조광페인트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)</a:t>
            </a:r>
            <a:endParaRPr lang="en-US" altLang="ko-KR" sz="2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0070C0"/>
                </a:solidFill>
              </a:rPr>
              <a:t>  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ko-KR" altLang="en-US" sz="2800" b="1" dirty="0" smtClean="0">
                <a:solidFill>
                  <a:srgbClr val="C00000"/>
                </a:solidFill>
              </a:rPr>
              <a:t> </a:t>
            </a:r>
            <a:endParaRPr lang="en-US" altLang="ko-KR" sz="2800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b="1" dirty="0" smtClean="0">
                <a:solidFill>
                  <a:schemeClr val="accent3">
                    <a:lumMod val="95000"/>
                  </a:schemeClr>
                </a:solidFill>
              </a:rPr>
              <a:t>시공 방법</a:t>
            </a:r>
            <a:endParaRPr lang="ko-KR" altLang="en-US" dirty="0">
              <a:solidFill>
                <a:schemeClr val="accent3">
                  <a:lumMod val="95000"/>
                </a:schemeClr>
              </a:solidFill>
            </a:endParaRPr>
          </a:p>
        </p:txBody>
      </p:sp>
      <p:pic>
        <p:nvPicPr>
          <p:cNvPr id="3076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1128" y="5080000"/>
            <a:ext cx="674688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331640" y="184482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C00000"/>
                </a:solidFill>
              </a:rPr>
              <a:t>● 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세척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-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고압세척기 이용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 </a:t>
            </a:r>
            <a:endParaRPr lang="ko-KR" alt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331640" y="2204864"/>
            <a:ext cx="432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C00000"/>
                </a:solidFill>
              </a:rPr>
              <a:t>    ●</a:t>
            </a:r>
            <a:endParaRPr lang="ko-KR" alt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835696" y="2636912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C00000"/>
                </a:solidFill>
              </a:rPr>
              <a:t>하도 페인트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(1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차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)</a:t>
            </a:r>
            <a:endParaRPr lang="ko-KR" altLang="en-US" sz="2800" b="1" dirty="0">
              <a:solidFill>
                <a:srgbClr val="C0000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3284984"/>
            <a:ext cx="675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356992"/>
            <a:ext cx="675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419872" y="3429000"/>
            <a:ext cx="504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solidFill>
                  <a:srgbClr val="C00000"/>
                </a:solidFill>
              </a:rPr>
              <a:t>+</a:t>
            </a:r>
            <a:endParaRPr lang="ko-KR" altLang="en-US" sz="28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1640" y="4293096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C00000"/>
                </a:solidFill>
              </a:rPr>
              <a:t>●</a:t>
            </a:r>
            <a:endParaRPr lang="ko-KR" alt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1907704" y="429309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C00000"/>
                </a:solidFill>
              </a:rPr>
              <a:t>상도 페인트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(2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차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)</a:t>
            </a:r>
            <a:endParaRPr lang="ko-KR" altLang="en-US" sz="2800" b="1" dirty="0">
              <a:solidFill>
                <a:srgbClr val="C00000"/>
              </a:solidFill>
            </a:endParaRPr>
          </a:p>
        </p:txBody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5157192"/>
            <a:ext cx="675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3419872" y="4725144"/>
            <a:ext cx="5760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  </a:t>
            </a:r>
            <a:r>
              <a:rPr lang="en-US" altLang="ko-KR" sz="2800" dirty="0" smtClean="0">
                <a:solidFill>
                  <a:srgbClr val="C00000"/>
                </a:solidFill>
              </a:rPr>
              <a:t>+</a:t>
            </a:r>
            <a:endParaRPr lang="ko-KR" altLang="en-US" sz="2800" dirty="0">
              <a:solidFill>
                <a:srgbClr val="C00000"/>
              </a:solidFill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196752"/>
            <a:ext cx="2025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588224" y="170080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세척장면</a:t>
            </a:r>
            <a:endParaRPr lang="ko-KR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b="1" dirty="0" smtClean="0">
                <a:solidFill>
                  <a:schemeClr val="accent3">
                    <a:lumMod val="95000"/>
                  </a:schemeClr>
                </a:solidFill>
              </a:rPr>
              <a:t>사업 시공금액</a:t>
            </a:r>
            <a:endParaRPr lang="ko-KR" altLang="en-US" dirty="0">
              <a:solidFill>
                <a:schemeClr val="accent3">
                  <a:lumMod val="95000"/>
                </a:schemeClr>
              </a:solidFill>
            </a:endParaRPr>
          </a:p>
        </p:txBody>
      </p:sp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700213"/>
            <a:ext cx="8229600" cy="4525962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  <a:r>
              <a:rPr lang="en-US" altLang="ko-KR" sz="2400" b="1" dirty="0" smtClean="0">
                <a:solidFill>
                  <a:srgbClr val="990033"/>
                </a:solidFill>
              </a:rPr>
              <a:t> 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●</a:t>
            </a:r>
            <a:r>
              <a:rPr lang="en-US" altLang="ko-KR" b="1" dirty="0" smtClean="0">
                <a:solidFill>
                  <a:srgbClr val="0070C0"/>
                </a:solidFill>
              </a:rPr>
              <a:t> 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판넬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,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갈바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 지붕</a:t>
            </a:r>
            <a:endParaRPr lang="en-US" altLang="ko-KR" sz="28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지붕실측면적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(m2) x1.1(</a:t>
            </a:r>
            <a:r>
              <a:rPr lang="ko-KR" altLang="en-US" sz="2400" b="1" dirty="0" err="1" smtClean="0">
                <a:solidFill>
                  <a:srgbClr val="0070C0"/>
                </a:solidFill>
              </a:rPr>
              <a:t>골적용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) x 10,560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원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부가세포함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● </a:t>
            </a:r>
            <a:r>
              <a:rPr lang="ko-KR" altLang="en-US" sz="2800" b="1" dirty="0" err="1" smtClean="0">
                <a:solidFill>
                  <a:srgbClr val="C00000"/>
                </a:solidFill>
              </a:rPr>
              <a:t>스레이트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 지붕</a:t>
            </a:r>
            <a:endParaRPr lang="en-US" altLang="ko-KR" sz="28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지붕실측면적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(m2) x 1.2(</a:t>
            </a:r>
            <a:r>
              <a:rPr lang="ko-KR" altLang="en-US" sz="2400" b="1" dirty="0" err="1" smtClean="0">
                <a:solidFill>
                  <a:srgbClr val="0070C0"/>
                </a:solidFill>
              </a:rPr>
              <a:t>골적용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) x11,550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원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부가세포함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)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 smtClean="0">
                <a:solidFill>
                  <a:srgbClr val="C00000"/>
                </a:solidFill>
              </a:rPr>
              <a:t>       </a:t>
            </a:r>
            <a:endParaRPr lang="en-US" altLang="ko-KR" sz="24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● 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벽체</a:t>
            </a:r>
            <a:endParaRPr lang="en-US" altLang="ko-KR" sz="28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 smtClean="0">
                <a:solidFill>
                  <a:srgbClr val="C00000"/>
                </a:solidFill>
              </a:rPr>
              <a:t>     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지붕실측면적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(m2)  x 10,560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원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(</a:t>
            </a:r>
            <a:r>
              <a:rPr lang="ko-KR" altLang="en-US" sz="2400" b="1" dirty="0" smtClean="0">
                <a:solidFill>
                  <a:srgbClr val="0070C0"/>
                </a:solidFill>
              </a:rPr>
              <a:t>부가세포함</a:t>
            </a:r>
            <a:r>
              <a:rPr lang="en-US" altLang="ko-KR" sz="2400" b="1" dirty="0" smtClean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 </a:t>
            </a:r>
            <a:r>
              <a:rPr lang="en-US" altLang="ko-KR" sz="3600" b="1" dirty="0" smtClean="0">
                <a:solidFill>
                  <a:srgbClr val="C00000"/>
                </a:solidFill>
              </a:rPr>
              <a:t>☞ 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실측면적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:</a:t>
            </a:r>
            <a:r>
              <a:rPr lang="ko-KR" altLang="en-US" sz="2800" b="1" dirty="0" smtClean="0">
                <a:solidFill>
                  <a:srgbClr val="C00000"/>
                </a:solidFill>
              </a:rPr>
              <a:t>지붕에 올라가서 측정한 면적</a:t>
            </a:r>
            <a:endParaRPr lang="en-US" altLang="ko-KR" sz="36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0070C0"/>
                </a:solidFill>
              </a:rPr>
              <a:t>  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ko-KR" altLang="en-US" sz="2800" b="1" dirty="0" smtClean="0">
                <a:solidFill>
                  <a:srgbClr val="C00000"/>
                </a:solidFill>
              </a:rPr>
              <a:t> </a:t>
            </a:r>
            <a:endParaRPr lang="en-US" altLang="ko-KR" sz="2800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12607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내용 개체 틀 2"/>
          <p:cNvSpPr>
            <a:spLocks noGrp="1"/>
          </p:cNvSpPr>
          <p:nvPr>
            <p:ph idx="4294967295"/>
          </p:nvPr>
        </p:nvSpPr>
        <p:spPr>
          <a:xfrm>
            <a:off x="914400" y="1340768"/>
            <a:ext cx="8229600" cy="4885407"/>
          </a:xfrm>
        </p:spPr>
        <p:txBody>
          <a:bodyPr/>
          <a:lstStyle/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</a:t>
            </a:r>
            <a:r>
              <a:rPr lang="en-US" altLang="ko-KR" sz="2400" b="1" dirty="0" smtClean="0">
                <a:solidFill>
                  <a:srgbClr val="990033"/>
                </a:solidFill>
              </a:rPr>
              <a:t>    </a:t>
            </a:r>
            <a:endParaRPr lang="en-US" altLang="ko-KR" sz="2400" b="1" i="1" dirty="0" smtClean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i="1" dirty="0">
                <a:solidFill>
                  <a:srgbClr val="990033"/>
                </a:solidFill>
              </a:rPr>
              <a:t> </a:t>
            </a:r>
            <a:r>
              <a:rPr lang="en-US" altLang="ko-KR" sz="2400" b="1" i="1" dirty="0" smtClean="0">
                <a:solidFill>
                  <a:srgbClr val="990033"/>
                </a:solidFill>
              </a:rPr>
              <a:t>                                        </a:t>
            </a: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i="1" dirty="0">
                <a:solidFill>
                  <a:srgbClr val="990033"/>
                </a:solidFill>
              </a:rPr>
              <a:t> </a:t>
            </a:r>
            <a:r>
              <a:rPr lang="en-US" altLang="ko-KR" sz="2400" b="1" i="1" dirty="0" smtClean="0">
                <a:solidFill>
                  <a:srgbClr val="990033"/>
                </a:solidFill>
              </a:rPr>
              <a:t>         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●</a:t>
            </a:r>
            <a:r>
              <a:rPr lang="en-US" altLang="ko-KR" b="1" dirty="0" smtClean="0">
                <a:solidFill>
                  <a:srgbClr val="0070C0"/>
                </a:solidFill>
              </a:rPr>
              <a:t> </a:t>
            </a:r>
            <a:r>
              <a:rPr lang="en-US" altLang="ko-KR" sz="3600" b="1" dirty="0" smtClean="0">
                <a:solidFill>
                  <a:srgbClr val="C00000"/>
                </a:solidFill>
              </a:rPr>
              <a:t>5~6</a:t>
            </a:r>
            <a:r>
              <a:rPr lang="ko-KR" altLang="en-US" sz="3600" b="1" dirty="0" smtClean="0">
                <a:solidFill>
                  <a:srgbClr val="C00000"/>
                </a:solidFill>
              </a:rPr>
              <a:t>톤   </a:t>
            </a:r>
            <a:r>
              <a:rPr lang="en-US" altLang="ko-KR" sz="3600" b="1" dirty="0" smtClean="0">
                <a:solidFill>
                  <a:srgbClr val="C00000"/>
                </a:solidFill>
              </a:rPr>
              <a:t>: </a:t>
            </a:r>
            <a:r>
              <a:rPr lang="en-US" altLang="ko-KR" sz="3600" b="1" dirty="0" smtClean="0">
                <a:solidFill>
                  <a:srgbClr val="C00000"/>
                </a:solidFill>
              </a:rPr>
              <a:t>495,000</a:t>
            </a:r>
            <a:r>
              <a:rPr lang="ko-KR" altLang="en-US" sz="3600" b="1" dirty="0" smtClean="0">
                <a:solidFill>
                  <a:srgbClr val="C00000"/>
                </a:solidFill>
              </a:rPr>
              <a:t>원</a:t>
            </a:r>
            <a:r>
              <a:rPr lang="en-US" altLang="ko-KR" sz="3600" b="1" dirty="0" smtClean="0">
                <a:solidFill>
                  <a:srgbClr val="C00000"/>
                </a:solidFill>
              </a:rPr>
              <a:t>/</a:t>
            </a:r>
            <a:r>
              <a:rPr lang="ko-KR" altLang="en-US" sz="3600" b="1" dirty="0" smtClean="0">
                <a:solidFill>
                  <a:srgbClr val="C00000"/>
                </a:solidFill>
              </a:rPr>
              <a:t>기</a:t>
            </a:r>
            <a:endParaRPr lang="en-US" altLang="ko-KR" sz="36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   </a:t>
            </a:r>
            <a:endParaRPr lang="en-US" altLang="ko-KR" sz="24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     ● </a:t>
            </a:r>
            <a:r>
              <a:rPr lang="en-US" altLang="ko-KR" sz="3600" b="1" dirty="0" smtClean="0">
                <a:solidFill>
                  <a:srgbClr val="C00000"/>
                </a:solidFill>
              </a:rPr>
              <a:t>7~8</a:t>
            </a:r>
            <a:r>
              <a:rPr lang="ko-KR" altLang="en-US" sz="3600" b="1" dirty="0" smtClean="0">
                <a:solidFill>
                  <a:srgbClr val="C00000"/>
                </a:solidFill>
              </a:rPr>
              <a:t>톤   </a:t>
            </a:r>
            <a:r>
              <a:rPr lang="en-US" altLang="ko-KR" sz="3600" b="1" dirty="0">
                <a:solidFill>
                  <a:srgbClr val="C00000"/>
                </a:solidFill>
              </a:rPr>
              <a:t>: </a:t>
            </a:r>
            <a:r>
              <a:rPr lang="en-US" altLang="ko-KR" sz="3600" b="1" dirty="0" smtClean="0">
                <a:solidFill>
                  <a:srgbClr val="C00000"/>
                </a:solidFill>
              </a:rPr>
              <a:t>550,000</a:t>
            </a:r>
            <a:r>
              <a:rPr lang="ko-KR" altLang="en-US" sz="3600" b="1" dirty="0">
                <a:solidFill>
                  <a:srgbClr val="C00000"/>
                </a:solidFill>
              </a:rPr>
              <a:t>원</a:t>
            </a:r>
            <a:r>
              <a:rPr lang="en-US" altLang="ko-KR" sz="3600" b="1" dirty="0">
                <a:solidFill>
                  <a:srgbClr val="C00000"/>
                </a:solidFill>
              </a:rPr>
              <a:t>/</a:t>
            </a:r>
            <a:r>
              <a:rPr lang="ko-KR" altLang="en-US" sz="3600" b="1" dirty="0">
                <a:solidFill>
                  <a:srgbClr val="C00000"/>
                </a:solidFill>
              </a:rPr>
              <a:t>기</a:t>
            </a:r>
            <a:endParaRPr lang="en-US" altLang="ko-KR" sz="3600" b="1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8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  </a:t>
            </a:r>
            <a:endParaRPr lang="en-US" altLang="ko-KR" sz="24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C00000"/>
                </a:solidFill>
              </a:rPr>
              <a:t>         ● </a:t>
            </a:r>
            <a:r>
              <a:rPr lang="en-US" altLang="ko-KR" sz="3600" b="1" dirty="0" smtClean="0">
                <a:solidFill>
                  <a:srgbClr val="C00000"/>
                </a:solidFill>
              </a:rPr>
              <a:t>10</a:t>
            </a:r>
            <a:r>
              <a:rPr lang="ko-KR" altLang="en-US" sz="3600" b="1" dirty="0" smtClean="0">
                <a:solidFill>
                  <a:srgbClr val="C00000"/>
                </a:solidFill>
              </a:rPr>
              <a:t>톤     </a:t>
            </a:r>
            <a:r>
              <a:rPr lang="en-US" altLang="ko-KR" sz="3600" b="1" smtClean="0">
                <a:solidFill>
                  <a:srgbClr val="C00000"/>
                </a:solidFill>
              </a:rPr>
              <a:t>: </a:t>
            </a:r>
            <a:r>
              <a:rPr lang="en-US" altLang="ko-KR" sz="3600" b="1" smtClean="0">
                <a:solidFill>
                  <a:srgbClr val="C00000"/>
                </a:solidFill>
              </a:rPr>
              <a:t>605,000</a:t>
            </a:r>
            <a:r>
              <a:rPr lang="ko-KR" altLang="en-US" sz="3600" b="1" dirty="0" smtClean="0">
                <a:solidFill>
                  <a:srgbClr val="C00000"/>
                </a:solidFill>
              </a:rPr>
              <a:t>원</a:t>
            </a:r>
            <a:r>
              <a:rPr lang="en-US" altLang="ko-KR" sz="3600" b="1" dirty="0" smtClean="0">
                <a:solidFill>
                  <a:srgbClr val="C00000"/>
                </a:solidFill>
              </a:rPr>
              <a:t>/</a:t>
            </a:r>
            <a:r>
              <a:rPr lang="ko-KR" altLang="en-US" sz="3600" b="1" dirty="0" smtClean="0">
                <a:solidFill>
                  <a:srgbClr val="C00000"/>
                </a:solidFill>
              </a:rPr>
              <a:t>기</a:t>
            </a:r>
            <a:endParaRPr lang="en-US" altLang="ko-KR" sz="36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400" b="1" dirty="0" smtClean="0">
                <a:solidFill>
                  <a:srgbClr val="C00000"/>
                </a:solidFill>
              </a:rPr>
              <a:t>     </a:t>
            </a:r>
            <a:endParaRPr lang="en-US" altLang="ko-KR" sz="36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en-US" altLang="ko-KR" sz="2800" b="1" dirty="0" smtClean="0">
                <a:solidFill>
                  <a:srgbClr val="0070C0"/>
                </a:solidFill>
              </a:rPr>
              <a:t>                           *</a:t>
            </a:r>
            <a:r>
              <a:rPr lang="ko-KR" altLang="en-US" sz="2800" b="1" dirty="0" smtClean="0">
                <a:solidFill>
                  <a:srgbClr val="0070C0"/>
                </a:solidFill>
              </a:rPr>
              <a:t>부가세 포함</a:t>
            </a:r>
            <a:endParaRPr lang="en-US" altLang="ko-KR" sz="2800" b="1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r>
              <a:rPr lang="ko-KR" altLang="en-US" sz="2800" b="1" dirty="0" smtClean="0">
                <a:solidFill>
                  <a:srgbClr val="C00000"/>
                </a:solidFill>
              </a:rPr>
              <a:t> </a:t>
            </a:r>
            <a:endParaRPr lang="en-US" altLang="ko-KR" sz="2800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400" b="1" dirty="0">
              <a:solidFill>
                <a:srgbClr val="990033"/>
              </a:solidFill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2400" b="1" dirty="0">
                <a:solidFill>
                  <a:srgbClr val="990033"/>
                </a:solidFill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en-US" altLang="ko-KR" sz="1600" b="1" dirty="0">
                <a:solidFill>
                  <a:srgbClr val="990033"/>
                </a:solidFill>
              </a:rPr>
              <a:t>   </a:t>
            </a:r>
          </a:p>
        </p:txBody>
      </p:sp>
      <p:sp>
        <p:nvSpPr>
          <p:cNvPr id="41986" name="제목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lvl="0">
              <a:defRPr/>
            </a:pPr>
            <a:r>
              <a:rPr lang="ko-KR" altLang="en-US" b="1" dirty="0" smtClean="0">
                <a:solidFill>
                  <a:schemeClr val="accent3">
                    <a:lumMod val="95000"/>
                  </a:schemeClr>
                </a:solidFill>
              </a:rPr>
              <a:t>    </a:t>
            </a:r>
            <a:r>
              <a:rPr lang="ko-KR" altLang="en-US" b="1" dirty="0" err="1" smtClean="0">
                <a:solidFill>
                  <a:schemeClr val="accent3">
                    <a:lumMod val="95000"/>
                  </a:schemeClr>
                </a:solidFill>
              </a:rPr>
              <a:t>사료통</a:t>
            </a:r>
            <a:r>
              <a:rPr lang="ko-KR" altLang="en-US" b="1" dirty="0" smtClean="0">
                <a:solidFill>
                  <a:schemeClr val="accent3">
                    <a:lumMod val="95000"/>
                  </a:schemeClr>
                </a:solidFill>
              </a:rPr>
              <a:t> 시공금액</a:t>
            </a:r>
            <a:endParaRPr lang="ko-KR" altLang="en-US" dirty="0">
              <a:solidFill>
                <a:schemeClr val="accent3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4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292600"/>
            <a:ext cx="5184775" cy="1944712"/>
          </a:xfrm>
        </p:spPr>
        <p:txBody>
          <a:bodyPr/>
          <a:lstStyle/>
          <a:p>
            <a:pPr eaLnBrk="1" hangingPunct="1">
              <a:defRPr/>
            </a:pPr>
            <a:r>
              <a:rPr lang="ko-KR" altLang="en-US" b="1" dirty="0">
                <a:solidFill>
                  <a:schemeClr val="accent2"/>
                </a:solidFill>
              </a:rPr>
              <a:t>감사합니다</a:t>
            </a:r>
          </a:p>
        </p:txBody>
      </p:sp>
      <p:pic>
        <p:nvPicPr>
          <p:cNvPr id="70659" name="Picture 4" descr="GPN-2000-001909"/>
          <p:cNvPicPr>
            <a:picLocks noChangeAspect="1" noChangeArrowheads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4716016" y="1268760"/>
            <a:ext cx="3779837" cy="26003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70660" name="Picture 5" descr="OV%20TPS%20nose%20cone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5724078" y="3939381"/>
            <a:ext cx="2771775" cy="256063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70661" name="Picture 6" descr="tlcreentry5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290717" y="1268760"/>
            <a:ext cx="4321175" cy="2592388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디자인 사용자 지정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3001</Words>
  <Application>Microsoft Office PowerPoint</Application>
  <PresentationFormat>화면 슬라이드 쇼(4:3)</PresentationFormat>
  <Paragraphs>891</Paragraphs>
  <Slides>70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70</vt:i4>
      </vt:variant>
    </vt:vector>
  </HeadingPairs>
  <TitlesOfParts>
    <vt:vector size="81" baseType="lpstr">
      <vt:lpstr>HY강B</vt:lpstr>
      <vt:lpstr>HY견고딕</vt:lpstr>
      <vt:lpstr>HY헤드라인M</vt:lpstr>
      <vt:lpstr>굴림</vt:lpstr>
      <vt:lpstr>돋움</vt:lpstr>
      <vt:lpstr>맑은 고딕</vt:lpstr>
      <vt:lpstr>휴먼모음T</vt:lpstr>
      <vt:lpstr>Arial</vt:lpstr>
      <vt:lpstr>Times New Roman</vt:lpstr>
      <vt:lpstr>디자인 사용자 지정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시험성적</vt:lpstr>
      <vt:lpstr>PowerPoint 프레젠테이션</vt:lpstr>
      <vt:lpstr>PowerPoint 프레젠테이션</vt:lpstr>
      <vt:lpstr>우레탄 샌드위치판넬의 습기손상부위</vt:lpstr>
      <vt:lpstr>PowerPoint 프레젠테이션</vt:lpstr>
      <vt:lpstr>PowerPoint 프레젠테이션</vt:lpstr>
      <vt:lpstr>PowerPoint 프레젠테이션</vt:lpstr>
      <vt:lpstr>  </vt:lpstr>
      <vt:lpstr>PowerPoint 프레젠테이션</vt:lpstr>
      <vt:lpstr>PowerPoint 프레젠테이션</vt:lpstr>
      <vt:lpstr>PowerPoint 프레젠테이션</vt:lpstr>
      <vt:lpstr>법무부 시설 시공효과</vt:lpstr>
      <vt:lpstr>PowerPoint 프레젠테이션</vt:lpstr>
      <vt:lpstr>PowerPoint 프레젠테이션</vt:lpstr>
      <vt:lpstr>PowerPoint 프레젠테이션</vt:lpstr>
      <vt:lpstr>PowerPoint 프레젠테이션</vt:lpstr>
      <vt:lpstr>              인슐래드 페인트  시공 </vt:lpstr>
      <vt:lpstr>인슐래드 페인트</vt:lpstr>
      <vt:lpstr>시공방법(1) </vt:lpstr>
      <vt:lpstr>판넬,갈바 시공사진</vt:lpstr>
      <vt:lpstr>판넬,갈바 시공사진(고령양돈)</vt:lpstr>
      <vt:lpstr>시공방법(2) </vt:lpstr>
      <vt:lpstr>시공방법(3) </vt:lpstr>
      <vt:lpstr>스레이트 돈사 시공사진</vt:lpstr>
      <vt:lpstr>시공방법(3) </vt:lpstr>
      <vt:lpstr>PowerPoint 프레젠테이션</vt:lpstr>
      <vt:lpstr>PowerPoint 프레젠테이션</vt:lpstr>
      <vt:lpstr>PowerPoint 프레젠테이션</vt:lpstr>
      <vt:lpstr>인슐래드시공(양돈 최병귀)-예천</vt:lpstr>
      <vt:lpstr>보령 원종계농장(체리부로)</vt:lpstr>
      <vt:lpstr>무주 원종계농장(체리부로) ’23</vt:lpstr>
      <vt:lpstr>당진 원종계농장(체리부로) ’23</vt:lpstr>
      <vt:lpstr>인슐래드시공(예천 윤창수)</vt:lpstr>
      <vt:lpstr>인슐래드시공(예천 엄문섭)</vt:lpstr>
      <vt:lpstr>인슐래드 시공(육계농장)-상주</vt:lpstr>
      <vt:lpstr>인슐래드 시공</vt:lpstr>
      <vt:lpstr>  익산 삼안종계장(2019년)</vt:lpstr>
      <vt:lpstr>문경 세정농장(양돈)</vt:lpstr>
      <vt:lpstr>용인 원삼농장(산란계)</vt:lpstr>
      <vt:lpstr>홍성 김순환(산란계)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바이오맥 주요 시공실적</vt:lpstr>
      <vt:lpstr>     바이오맥 주요 시공실적</vt:lpstr>
      <vt:lpstr>바이오맥 주요 시공실적</vt:lpstr>
      <vt:lpstr>바이오맥 주요 시공실적</vt:lpstr>
      <vt:lpstr>       바이오맥 주요 시공실적</vt:lpstr>
      <vt:lpstr>       바이오맥 주요 시공실적</vt:lpstr>
      <vt:lpstr>바이오맥 시공</vt:lpstr>
      <vt:lpstr>바이오맥 시공</vt:lpstr>
      <vt:lpstr>바이오맥 시공</vt:lpstr>
      <vt:lpstr>바이오맥 시공</vt:lpstr>
      <vt:lpstr>PowerPoint 프레젠테이션</vt:lpstr>
      <vt:lpstr>인슐래드 사업의 목적</vt:lpstr>
      <vt:lpstr>시공 사용재료</vt:lpstr>
      <vt:lpstr>사용 페인트 상세 설명</vt:lpstr>
      <vt:lpstr>시공 방법</vt:lpstr>
      <vt:lpstr>사업 시공금액</vt:lpstr>
      <vt:lpstr>    사료통 시공금액</vt:lpstr>
      <vt:lpstr>감사합니다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USER</cp:lastModifiedBy>
  <cp:revision>365</cp:revision>
  <cp:lastPrinted>2024-01-23T03:05:54Z</cp:lastPrinted>
  <dcterms:created xsi:type="dcterms:W3CDTF">2012-02-26T09:22:51Z</dcterms:created>
  <dcterms:modified xsi:type="dcterms:W3CDTF">2024-03-25T09:39:42Z</dcterms:modified>
  <cp:version>1000.0000.01</cp:version>
</cp:coreProperties>
</file>