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2"/>
  </p:notesMasterIdLst>
  <p:sldIdLst>
    <p:sldId id="275" r:id="rId2"/>
    <p:sldId id="351" r:id="rId3"/>
    <p:sldId id="267" r:id="rId4"/>
    <p:sldId id="1526" r:id="rId5"/>
    <p:sldId id="1531" r:id="rId6"/>
    <p:sldId id="1527" r:id="rId7"/>
    <p:sldId id="374" r:id="rId8"/>
    <p:sldId id="1530" r:id="rId9"/>
    <p:sldId id="371" r:id="rId10"/>
    <p:sldId id="372" r:id="rId11"/>
    <p:sldId id="353" r:id="rId12"/>
    <p:sldId id="380" r:id="rId13"/>
    <p:sldId id="1532" r:id="rId14"/>
    <p:sldId id="309" r:id="rId15"/>
    <p:sldId id="315" r:id="rId16"/>
    <p:sldId id="1533" r:id="rId17"/>
    <p:sldId id="1534" r:id="rId18"/>
    <p:sldId id="1535" r:id="rId19"/>
    <p:sldId id="1536" r:id="rId20"/>
    <p:sldId id="1529" r:id="rId21"/>
    <p:sldId id="1537" r:id="rId22"/>
    <p:sldId id="1538" r:id="rId23"/>
    <p:sldId id="1539" r:id="rId24"/>
    <p:sldId id="1540" r:id="rId25"/>
    <p:sldId id="1541" r:id="rId26"/>
    <p:sldId id="1542" r:id="rId27"/>
    <p:sldId id="1543" r:id="rId28"/>
    <p:sldId id="1544" r:id="rId29"/>
    <p:sldId id="1545" r:id="rId30"/>
    <p:sldId id="299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646CBA-1838-4B7E-B0AD-A6E7696A4697}" v="12" dt="2024-03-27T00:42:14.0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54" autoAdjust="0"/>
    <p:restoredTop sz="93429" autoAdjust="0"/>
  </p:normalViewPr>
  <p:slideViewPr>
    <p:cSldViewPr>
      <p:cViewPr varScale="1">
        <p:scale>
          <a:sx n="63" d="100"/>
          <a:sy n="63" d="100"/>
        </p:scale>
        <p:origin x="1216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81B152-53D5-4F03-B5CC-07C488D855F9}" type="datetimeFigureOut">
              <a:rPr lang="ko-KR" altLang="en-US" smtClean="0"/>
              <a:pPr/>
              <a:t>2025-05-15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A8312C-FE82-4295-8530-5E7F9B9FC91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6C309-6196-4B9B-85A4-6BA8D4D149B4}" type="slidenum">
              <a:rPr lang="ko-KR" altLang="en-US" smtClean="0"/>
              <a:pPr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4525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E8DC1-696A-45CA-B103-40B9E8FDFDFE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0964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71584-8F9A-46B0-BAAF-FB9B55901623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0917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4B9F0-ECAE-D5EC-2FC9-DB31A42C0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2EF943B-10F7-1EBB-F2C8-AFC4620858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294848F-2019-56E7-D43B-F3DEF2D25B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5DBC262-AE7D-238E-0972-2BD8F9C9B1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71584-8F9A-46B0-BAAF-FB9B55901623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556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2E8DC1-696A-45CA-B103-40B9E8FDFDFE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2494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F6FFD-A42C-20F5-6124-51E0F4920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E3CDF84-FCC0-2479-8FBD-F48A421C44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563DD0D-BF31-AEB9-CC24-B6B32CE032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8FFDE99-14A5-6C16-7B64-78D04D142B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71584-8F9A-46B0-BAAF-FB9B55901623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0435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Administrator\바탕 화면\A_표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9393" cy="6858000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55576" y="1340768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03648" y="407707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856EB4-0E27-4D9F-B535-EA19FD0C5F1A}" type="datetimeFigureOut">
              <a:rPr lang="ko-KR" altLang="en-US" smtClean="0"/>
              <a:pPr/>
              <a:t>2025-05-15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47E80-BE3C-4555-A064-5F842BE0971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6651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856EB4-0E27-4D9F-B535-EA19FD0C5F1A}" type="datetimeFigureOut">
              <a:rPr lang="ko-KR" altLang="en-US" smtClean="0"/>
              <a:pPr/>
              <a:t>2025-05-15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47E80-BE3C-4555-A064-5F842BE0971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9876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856EB4-0E27-4D9F-B535-EA19FD0C5F1A}" type="datetimeFigureOut">
              <a:rPr lang="ko-KR" altLang="en-US" smtClean="0"/>
              <a:pPr/>
              <a:t>2025-05-15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47E80-BE3C-4555-A064-5F842BE0971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2227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8AB1B8-DB45-4E6C-9664-034337841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185AD9-913B-42B8-B6F7-91876DC83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8247" y="6453647"/>
            <a:ext cx="3893753" cy="195814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39141AFE-9ECF-403A-86E1-510181101D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743" y="1384896"/>
            <a:ext cx="8315325" cy="4224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b="1">
                <a:solidFill>
                  <a:schemeClr val="accent2"/>
                </a:solidFill>
              </a:defRPr>
            </a:lvl1pPr>
            <a:lvl2pPr marL="108000" indent="0">
              <a:buFontTx/>
              <a:buNone/>
              <a:defRPr/>
            </a:lvl2pPr>
            <a:lvl3pPr marL="216000" indent="0">
              <a:buFontTx/>
              <a:buNone/>
              <a:defRPr/>
            </a:lvl3pPr>
            <a:lvl4pPr marL="324000" indent="0">
              <a:buFontTx/>
              <a:buNone/>
              <a:defRPr/>
            </a:lvl4pPr>
            <a:lvl5pPr marL="432000" indent="0">
              <a:buFontTx/>
              <a:buNone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28601D69-1DDA-4DE5-BDB7-5A9665A520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3148" y="1818001"/>
            <a:ext cx="8317706" cy="1200329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9809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9250" y="1828800"/>
            <a:ext cx="8534400" cy="4495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9250" y="914400"/>
            <a:ext cx="7772400" cy="914400"/>
          </a:xfrm>
        </p:spPr>
        <p:txBody>
          <a:bodyPr/>
          <a:lstStyle>
            <a:lvl1pPr>
              <a:defRPr>
                <a:solidFill>
                  <a:srgbClr val="728E80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89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sub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8AB1B8-DB45-4E6C-9664-034337841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185AD9-913B-42B8-B6F7-91876DC83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8247" y="6453647"/>
            <a:ext cx="3893753" cy="195814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39141AFE-9ECF-403A-86E1-510181101D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743" y="1384896"/>
            <a:ext cx="8315325" cy="42240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b="1">
                <a:solidFill>
                  <a:schemeClr val="accent2"/>
                </a:solidFill>
              </a:defRPr>
            </a:lvl1pPr>
            <a:lvl2pPr marL="108000" indent="0">
              <a:buFontTx/>
              <a:buNone/>
              <a:defRPr/>
            </a:lvl2pPr>
            <a:lvl3pPr marL="216000" indent="0">
              <a:buFontTx/>
              <a:buNone/>
              <a:defRPr/>
            </a:lvl3pPr>
            <a:lvl4pPr marL="324000" indent="0">
              <a:buFontTx/>
              <a:buNone/>
              <a:defRPr/>
            </a:lvl4pPr>
            <a:lvl5pPr marL="432000" indent="0">
              <a:buFontTx/>
              <a:buNone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2732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856EB4-0E27-4D9F-B535-EA19FD0C5F1A}" type="datetimeFigureOut">
              <a:rPr lang="ko-KR" altLang="en-US" smtClean="0"/>
              <a:pPr/>
              <a:t>2025-05-15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47E80-BE3C-4555-A064-5F842BE0971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6193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856EB4-0E27-4D9F-B535-EA19FD0C5F1A}" type="datetimeFigureOut">
              <a:rPr lang="ko-KR" altLang="en-US" smtClean="0"/>
              <a:pPr/>
              <a:t>2025-05-15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47E80-BE3C-4555-A064-5F842BE0971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0242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856EB4-0E27-4D9F-B535-EA19FD0C5F1A}" type="datetimeFigureOut">
              <a:rPr lang="ko-KR" altLang="en-US" smtClean="0"/>
              <a:pPr/>
              <a:t>2025-05-15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47E80-BE3C-4555-A064-5F842BE0971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1624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856EB4-0E27-4D9F-B535-EA19FD0C5F1A}" type="datetimeFigureOut">
              <a:rPr lang="ko-KR" altLang="en-US" smtClean="0"/>
              <a:pPr/>
              <a:t>2025-05-15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47E80-BE3C-4555-A064-5F842BE0971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4773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856EB4-0E27-4D9F-B535-EA19FD0C5F1A}" type="datetimeFigureOut">
              <a:rPr lang="ko-KR" altLang="en-US" smtClean="0"/>
              <a:pPr/>
              <a:t>2025-05-15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47E80-BE3C-4555-A064-5F842BE0971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6031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856EB4-0E27-4D9F-B535-EA19FD0C5F1A}" type="datetimeFigureOut">
              <a:rPr lang="ko-KR" altLang="en-US" smtClean="0"/>
              <a:pPr/>
              <a:t>2025-05-15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47E80-BE3C-4555-A064-5F842BE0971E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5" name="Picture 2" descr="Z:\Ungs On My Mac\CloudStation\가금수의사회\임상발표회 행사\kht31011@lycos.co.kr - 애드하이입니다.%\PPT디자인\표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84012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856EB4-0E27-4D9F-B535-EA19FD0C5F1A}" type="datetimeFigureOut">
              <a:rPr lang="ko-KR" altLang="en-US" smtClean="0"/>
              <a:pPr/>
              <a:t>2025-05-15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47E80-BE3C-4555-A064-5F842BE0971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9784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856EB4-0E27-4D9F-B535-EA19FD0C5F1A}" type="datetimeFigureOut">
              <a:rPr lang="ko-KR" altLang="en-US" smtClean="0"/>
              <a:pPr/>
              <a:t>2025-05-15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47E80-BE3C-4555-A064-5F842BE0971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17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Ungs On My Mac\CloudStation\가금수의사회\임상발표회 행사\kht31011@lycos.co.kr - 애드하이입니다.%\PPT디자인\내지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404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8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73037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4865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09856EB4-0E27-4D9F-B535-EA19FD0C5F1A}" type="datetimeFigureOut">
              <a:rPr lang="ko-KR" altLang="en-US" smtClean="0"/>
              <a:pPr/>
              <a:t>2025-05-15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4865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4865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15747E80-BE3C-4555-A064-5F842BE0971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7997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70" r:id="rId12"/>
    <p:sldLayoutId id="2147483771" r:id="rId13"/>
    <p:sldLayoutId id="2147483773" r:id="rId14"/>
  </p:sldLayoutIdLst>
  <p:txStyles>
    <p:titleStyle>
      <a:lvl1pPr algn="ctr" rtl="0" eaLnBrk="1" fontAlgn="base" latinLnBrk="1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eaLnBrk="1" fontAlgn="base" latinLnBrk="1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1" fontAlgn="base" latinLnBrk="1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latinLnBrk="1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latinLnBrk="1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latinLnBrk="1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latinLnBrk="1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slide" Target="slid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11" Type="http://schemas.microsoft.com/office/2007/relationships/hdphoto" Target="../media/hdphoto1.wdp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jpeg"/><Relationship Id="rId11" Type="http://schemas.openxmlformats.org/officeDocument/2006/relationships/image" Target="../media/image79.pn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72.png"/><Relationship Id="rId9" Type="http://schemas.openxmlformats.org/officeDocument/2006/relationships/image" Target="../media/image7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slide" Target="slide1.xml"/><Relationship Id="rId3" Type="http://schemas.openxmlformats.org/officeDocument/2006/relationships/image" Target="../media/image80.jpeg"/><Relationship Id="rId7" Type="http://schemas.openxmlformats.org/officeDocument/2006/relationships/image" Target="../media/image83.jpeg"/><Relationship Id="rId12" Type="http://schemas.openxmlformats.org/officeDocument/2006/relationships/image" Target="../media/image88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6" Type="http://schemas.openxmlformats.org/officeDocument/2006/relationships/image" Target="../media/image82.jpeg"/><Relationship Id="rId11" Type="http://schemas.openxmlformats.org/officeDocument/2006/relationships/image" Target="../media/image87.png"/><Relationship Id="rId5" Type="http://schemas.microsoft.com/office/2007/relationships/hdphoto" Target="../media/hdphoto2.wdp"/><Relationship Id="rId10" Type="http://schemas.openxmlformats.org/officeDocument/2006/relationships/image" Target="../media/image86.jpeg"/><Relationship Id="rId4" Type="http://schemas.openxmlformats.org/officeDocument/2006/relationships/image" Target="../media/image81.png"/><Relationship Id="rId9" Type="http://schemas.openxmlformats.org/officeDocument/2006/relationships/image" Target="../media/image8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Relationship Id="rId6" Type="http://schemas.openxmlformats.org/officeDocument/2006/relationships/image" Target="../media/image92.png"/><Relationship Id="rId11" Type="http://schemas.openxmlformats.org/officeDocument/2006/relationships/slide" Target="slide1.xml"/><Relationship Id="rId5" Type="http://schemas.openxmlformats.org/officeDocument/2006/relationships/image" Target="../media/image91.png"/><Relationship Id="rId10" Type="http://schemas.openxmlformats.org/officeDocument/2006/relationships/image" Target="../media/image95.jpeg"/><Relationship Id="rId4" Type="http://schemas.openxmlformats.org/officeDocument/2006/relationships/image" Target="../media/image90.svg"/><Relationship Id="rId9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6.xml"/><Relationship Id="rId16" Type="http://schemas.openxmlformats.org/officeDocument/2006/relationships/slide" Target="slide1.xml"/><Relationship Id="rId1" Type="http://schemas.openxmlformats.org/officeDocument/2006/relationships/tags" Target="../tags/tag4.xml"/><Relationship Id="rId6" Type="http://schemas.openxmlformats.org/officeDocument/2006/relationships/image" Target="../media/image27.svg"/><Relationship Id="rId11" Type="http://schemas.openxmlformats.org/officeDocument/2006/relationships/image" Target="../media/image32.svg"/><Relationship Id="rId5" Type="http://schemas.openxmlformats.org/officeDocument/2006/relationships/image" Target="../media/image26.png"/><Relationship Id="rId15" Type="http://schemas.openxmlformats.org/officeDocument/2006/relationships/image" Target="../media/image36.svg"/><Relationship Id="rId10" Type="http://schemas.openxmlformats.org/officeDocument/2006/relationships/image" Target="../media/image31.png"/><Relationship Id="rId4" Type="http://schemas.openxmlformats.org/officeDocument/2006/relationships/image" Target="../media/image25.sv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>
            <a:extLst>
              <a:ext uri="{FF2B5EF4-FFF2-40B4-BE49-F238E27FC236}">
                <a16:creationId xmlns:a16="http://schemas.microsoft.com/office/drawing/2014/main" id="{99019FEE-D67A-8F9D-35D3-B2089894B880}"/>
              </a:ext>
            </a:extLst>
          </p:cNvPr>
          <p:cNvSpPr txBox="1">
            <a:spLocks/>
          </p:cNvSpPr>
          <p:nvPr/>
        </p:nvSpPr>
        <p:spPr bwMode="auto">
          <a:xfrm>
            <a:off x="292425" y="2189931"/>
            <a:ext cx="8388424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eaLnBrk="1" fontAlgn="base" latinLnBrk="1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defTabSz="914400"/>
            <a:r>
              <a:rPr lang="ko-KR" altLang="en-US" b="1" dirty="0"/>
              <a:t>차단방역 </a:t>
            </a:r>
            <a:r>
              <a:rPr lang="en-US" altLang="ko-KR" b="1" dirty="0"/>
              <a:t>&amp; </a:t>
            </a:r>
            <a:r>
              <a:rPr lang="ko-KR" altLang="en-US" b="1" dirty="0" err="1"/>
              <a:t>탈색란</a:t>
            </a:r>
            <a:endParaRPr lang="en-US" altLang="ko-KR" b="1" dirty="0"/>
          </a:p>
          <a:p>
            <a:pPr defTabSz="914400"/>
            <a:endParaRPr lang="ko-KR" altLang="en-US" sz="1800" b="1" dirty="0"/>
          </a:p>
        </p:txBody>
      </p:sp>
      <p:sp>
        <p:nvSpPr>
          <p:cNvPr id="5" name="부제목 2">
            <a:extLst>
              <a:ext uri="{FF2B5EF4-FFF2-40B4-BE49-F238E27FC236}">
                <a16:creationId xmlns:a16="http://schemas.microsoft.com/office/drawing/2014/main" id="{B57189B0-646E-A8E4-D6FC-1829A341968E}"/>
              </a:ext>
            </a:extLst>
          </p:cNvPr>
          <p:cNvSpPr txBox="1">
            <a:spLocks/>
          </p:cNvSpPr>
          <p:nvPr/>
        </p:nvSpPr>
        <p:spPr bwMode="auto">
          <a:xfrm>
            <a:off x="1633612" y="3933056"/>
            <a:ext cx="7016824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latinLnBrk="1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latinLnBrk="1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latinLnBrk="1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latinLnBrk="1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latinLnBrk="1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/>
            <a:endParaRPr lang="en-US" altLang="ko-KR" sz="2400" dirty="0"/>
          </a:p>
          <a:p>
            <a:pPr algn="r" defTabSz="914400"/>
            <a:r>
              <a:rPr lang="ko-KR" altLang="en-US" sz="2400" b="1" dirty="0" err="1">
                <a:solidFill>
                  <a:schemeClr val="tx1"/>
                </a:solidFill>
              </a:rPr>
              <a:t>한국히프라</a:t>
            </a:r>
            <a:r>
              <a:rPr lang="ko-KR" altLang="en-US" sz="2400" b="1" dirty="0">
                <a:solidFill>
                  <a:schemeClr val="tx1"/>
                </a:solidFill>
              </a:rPr>
              <a:t> 김태식 수의사</a:t>
            </a:r>
          </a:p>
        </p:txBody>
      </p:sp>
    </p:spTree>
    <p:extLst>
      <p:ext uri="{BB962C8B-B14F-4D97-AF65-F5344CB8AC3E}">
        <p14:creationId xmlns:p14="http://schemas.microsoft.com/office/powerpoint/2010/main" val="3457079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lecha: hacia arriba 38">
            <a:extLst>
              <a:ext uri="{FF2B5EF4-FFF2-40B4-BE49-F238E27FC236}">
                <a16:creationId xmlns:a16="http://schemas.microsoft.com/office/drawing/2014/main" id="{13A8EF92-A7D7-430F-BC7E-CB224ECB1C24}"/>
              </a:ext>
            </a:extLst>
          </p:cNvPr>
          <p:cNvSpPr/>
          <p:nvPr/>
        </p:nvSpPr>
        <p:spPr>
          <a:xfrm>
            <a:off x="7025552" y="2499390"/>
            <a:ext cx="1347788" cy="929610"/>
          </a:xfrm>
          <a:prstGeom prst="upArrow">
            <a:avLst>
              <a:gd name="adj1" fmla="val 82509"/>
              <a:gd name="adj2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3" name="Flecha: hacia arriba 2">
            <a:extLst>
              <a:ext uri="{FF2B5EF4-FFF2-40B4-BE49-F238E27FC236}">
                <a16:creationId xmlns:a16="http://schemas.microsoft.com/office/drawing/2014/main" id="{5CEAC71C-6E2C-4EC0-8112-8459E95177D6}"/>
              </a:ext>
            </a:extLst>
          </p:cNvPr>
          <p:cNvSpPr/>
          <p:nvPr/>
        </p:nvSpPr>
        <p:spPr>
          <a:xfrm rot="10800000">
            <a:off x="5382561" y="2670092"/>
            <a:ext cx="1347788" cy="929610"/>
          </a:xfrm>
          <a:prstGeom prst="upArrow">
            <a:avLst>
              <a:gd name="adj1" fmla="val 82509"/>
              <a:gd name="adj2" fmla="val 50000"/>
            </a:avLst>
          </a:prstGeom>
          <a:gradFill>
            <a:gsLst>
              <a:gs pos="0">
                <a:srgbClr val="D5DDC0">
                  <a:alpha val="0"/>
                </a:srgbClr>
              </a:gs>
              <a:gs pos="100000">
                <a:srgbClr val="D5DD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A7A2671-A555-4BEE-990F-32E3CAF33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407" y="1062286"/>
            <a:ext cx="8229600" cy="1143000"/>
          </a:xfrm>
        </p:spPr>
        <p:txBody>
          <a:bodyPr/>
          <a:lstStyle/>
          <a:p>
            <a:r>
              <a:rPr lang="ko-KR" altLang="en-US" b="1" dirty="0"/>
              <a:t>설치류에 의해 발생하는 손실</a:t>
            </a:r>
            <a:endParaRPr lang="es-ES" dirty="0"/>
          </a:p>
        </p:txBody>
      </p:sp>
      <p:pic>
        <p:nvPicPr>
          <p:cNvPr id="33" name="Imagem 14">
            <a:extLst>
              <a:ext uri="{FF2B5EF4-FFF2-40B4-BE49-F238E27FC236}">
                <a16:creationId xmlns:a16="http://schemas.microsoft.com/office/drawing/2014/main" id="{2A619564-9F33-4DA1-920F-0406E3CED5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89" y="3761752"/>
            <a:ext cx="2984063" cy="1899211"/>
          </a:xfrm>
          <a:prstGeom prst="rect">
            <a:avLst/>
          </a:prstGeom>
        </p:spPr>
      </p:pic>
      <p:graphicFrame>
        <p:nvGraphicFramePr>
          <p:cNvPr id="34" name="Tabela 4">
            <a:extLst>
              <a:ext uri="{FF2B5EF4-FFF2-40B4-BE49-F238E27FC236}">
                <a16:creationId xmlns:a16="http://schemas.microsoft.com/office/drawing/2014/main" id="{E11B2A79-68DF-4D20-9069-8FFDCDCD69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2838955"/>
              </p:ext>
            </p:extLst>
          </p:nvPr>
        </p:nvGraphicFramePr>
        <p:xfrm>
          <a:off x="2858292" y="3599702"/>
          <a:ext cx="5810252" cy="2156760"/>
        </p:xfrm>
        <a:graphic>
          <a:graphicData uri="http://schemas.openxmlformats.org/drawingml/2006/table">
            <a:tbl>
              <a:tblPr firstRow="1">
                <a:tableStyleId>{8799B23B-EC83-4686-B30A-512413B5E67A}</a:tableStyleId>
              </a:tblPr>
              <a:tblGrid>
                <a:gridCol w="2243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3557">
                  <a:extLst>
                    <a:ext uri="{9D8B030D-6E8A-4147-A177-3AD203B41FA5}">
                      <a16:colId xmlns:a16="http://schemas.microsoft.com/office/drawing/2014/main" val="2591927517"/>
                    </a:ext>
                  </a:extLst>
                </a:gridCol>
                <a:gridCol w="1783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80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100" b="0" dirty="0">
                        <a:solidFill>
                          <a:schemeClr val="accent2"/>
                        </a:solidFill>
                      </a:endParaRPr>
                    </a:p>
                  </a:txBody>
                  <a:tcPr marL="68580" marR="6858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dirty="0">
                          <a:solidFill>
                            <a:schemeClr val="accent2"/>
                          </a:solidFill>
                        </a:rPr>
                        <a:t>낮은 빈도의 침입</a:t>
                      </a:r>
                      <a:endParaRPr lang="es-ES" sz="1100" b="0" dirty="0">
                        <a:solidFill>
                          <a:schemeClr val="accent2"/>
                        </a:solidFill>
                      </a:endParaRPr>
                    </a:p>
                  </a:txBody>
                  <a:tcPr marL="68580" marR="6858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dirty="0">
                          <a:solidFill>
                            <a:schemeClr val="accent2"/>
                          </a:solidFill>
                        </a:rPr>
                        <a:t>높은 빈도의 침입</a:t>
                      </a:r>
                      <a:endParaRPr lang="es-ES" sz="1100" b="0" dirty="0">
                        <a:solidFill>
                          <a:schemeClr val="accent2"/>
                        </a:solidFill>
                      </a:endParaRPr>
                    </a:p>
                  </a:txBody>
                  <a:tcPr marL="68580" marR="68580" marT="54000" marB="54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020">
                <a:tc>
                  <a:txBody>
                    <a:bodyPr/>
                    <a:lstStyle/>
                    <a:p>
                      <a:pPr algn="l"/>
                      <a:r>
                        <a:rPr lang="ko-KR" altLang="en-US" sz="1100" dirty="0"/>
                        <a:t>쥐들의 평균 체중</a:t>
                      </a:r>
                      <a:endParaRPr lang="en-US" sz="1100" dirty="0"/>
                    </a:p>
                  </a:txBody>
                  <a:tcPr marL="68580" marR="68580" marT="54000" marB="54000" anchor="ctr">
                    <a:lnL w="12700" cmpd="sng">
                      <a:noFill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300 </a:t>
                      </a:r>
                      <a:r>
                        <a:rPr lang="es-ES" sz="1100" dirty="0" err="1"/>
                        <a:t>grams</a:t>
                      </a:r>
                      <a:endParaRPr lang="es-ES" sz="1100" dirty="0"/>
                    </a:p>
                  </a:txBody>
                  <a:tcPr marL="68580" marR="68580" marT="54000" marB="54000" anchor="ctr">
                    <a:lnR w="12700" cmpd="sng">
                      <a:noFill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200" dirty="0"/>
                    </a:p>
                  </a:txBody>
                  <a:tcPr marL="45720" marR="45720" anchor="ctr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020">
                <a:tc>
                  <a:txBody>
                    <a:bodyPr/>
                    <a:lstStyle/>
                    <a:p>
                      <a:pPr algn="l"/>
                      <a:r>
                        <a:rPr lang="ko-KR" altLang="en-US" sz="1100" i="0" dirty="0">
                          <a:solidFill>
                            <a:schemeClr val="tx1"/>
                          </a:solidFill>
                        </a:rPr>
                        <a:t>하루 평균 사료섭취량</a:t>
                      </a:r>
                      <a:endParaRPr lang="en-US" sz="1100" i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54000" marB="54000" anchor="ctr">
                    <a:lnL w="12700" cmpd="sng">
                      <a:noFill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21 </a:t>
                      </a:r>
                      <a:r>
                        <a:rPr lang="es-ES" sz="1100" dirty="0" err="1"/>
                        <a:t>grams</a:t>
                      </a:r>
                      <a:r>
                        <a:rPr lang="es-ES" sz="1100" dirty="0"/>
                        <a:t> (7 %)</a:t>
                      </a:r>
                    </a:p>
                  </a:txBody>
                  <a:tcPr marL="68580" marR="68580" marT="54000" marB="54000" anchor="ctr">
                    <a:lnR w="12700" cmpd="sng">
                      <a:noFill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1200" dirty="0"/>
                    </a:p>
                  </a:txBody>
                  <a:tcPr marL="45720" marR="45720" anchor="ctr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040">
                <a:tc>
                  <a:txBody>
                    <a:bodyPr/>
                    <a:lstStyle/>
                    <a:p>
                      <a:pPr algn="l"/>
                      <a:r>
                        <a:rPr lang="ko-KR" altLang="en-US" sz="1100" dirty="0" err="1"/>
                        <a:t>산란계</a:t>
                      </a:r>
                      <a:r>
                        <a:rPr lang="ko-KR" altLang="en-US" sz="1100" dirty="0"/>
                        <a:t> 농장의 설치류의 규모</a:t>
                      </a:r>
                      <a:endParaRPr lang="en-US" altLang="ko-KR" sz="1100" dirty="0"/>
                    </a:p>
                    <a:p>
                      <a:pPr algn="l"/>
                      <a:r>
                        <a:rPr lang="en-US" sz="1100" dirty="0"/>
                        <a:t>(</a:t>
                      </a:r>
                      <a:r>
                        <a:rPr lang="ko-KR" altLang="en-US" sz="1100" dirty="0"/>
                        <a:t>평균</a:t>
                      </a:r>
                      <a:r>
                        <a:rPr lang="en-US" sz="1100" dirty="0"/>
                        <a:t>)</a:t>
                      </a:r>
                      <a:endParaRPr lang="en-US" sz="1100" i="0" dirty="0"/>
                    </a:p>
                  </a:txBody>
                  <a:tcPr marL="68580" marR="68580" marT="54000" marB="54000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/>
                        <a:t>1.000 </a:t>
                      </a:r>
                      <a:r>
                        <a:rPr lang="es-ES" sz="1100" dirty="0" err="1"/>
                        <a:t>rats</a:t>
                      </a:r>
                      <a:r>
                        <a:rPr lang="es-ES" sz="1100" dirty="0"/>
                        <a:t>/barn</a:t>
                      </a:r>
                    </a:p>
                  </a:txBody>
                  <a:tcPr marL="68580" marR="68580" marT="54000" marB="54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100" dirty="0"/>
                        <a:t>10.000 </a:t>
                      </a:r>
                      <a:r>
                        <a:rPr lang="es-ES" sz="1100" dirty="0" err="1"/>
                        <a:t>rats</a:t>
                      </a:r>
                      <a:r>
                        <a:rPr lang="es-ES" sz="1100" dirty="0"/>
                        <a:t>/barn</a:t>
                      </a:r>
                    </a:p>
                  </a:txBody>
                  <a:tcPr marL="68580" marR="68580" marT="54000" marB="54000" anchor="ctr">
                    <a:lnR w="12700" cmpd="sng">
                      <a:noFill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0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/>
                        <a:t>하루 소모하는 사료 총량</a:t>
                      </a:r>
                      <a:endParaRPr lang="es-ES" sz="1100" dirty="0"/>
                    </a:p>
                  </a:txBody>
                  <a:tcPr marL="68580" marR="68580" marT="54000" marB="54000" anchor="ctr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0,021 kg x 1.000 </a:t>
                      </a:r>
                      <a:r>
                        <a:rPr lang="es-ES" sz="1100" dirty="0" err="1"/>
                        <a:t>rats</a:t>
                      </a:r>
                      <a:r>
                        <a:rPr lang="es-ES" sz="1100" dirty="0"/>
                        <a:t> = </a:t>
                      </a:r>
                    </a:p>
                    <a:p>
                      <a:pPr algn="ctr"/>
                      <a:r>
                        <a:rPr lang="es-ES" sz="1100" dirty="0"/>
                        <a:t>21 kg/</a:t>
                      </a:r>
                      <a:r>
                        <a:rPr lang="es-ES" sz="1100" dirty="0" err="1"/>
                        <a:t>day</a:t>
                      </a:r>
                      <a:endParaRPr lang="es-ES" sz="1100" dirty="0"/>
                    </a:p>
                  </a:txBody>
                  <a:tcPr marL="68580" marR="68580" marT="54000" marB="54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0,021 kg x 10.000 </a:t>
                      </a:r>
                      <a:r>
                        <a:rPr lang="es-ES" sz="1100" dirty="0" err="1"/>
                        <a:t>rats</a:t>
                      </a:r>
                      <a:r>
                        <a:rPr lang="es-ES" sz="1100" dirty="0"/>
                        <a:t> = </a:t>
                      </a:r>
                    </a:p>
                    <a:p>
                      <a:pPr algn="ctr"/>
                      <a:r>
                        <a:rPr lang="es-ES" sz="1100" dirty="0"/>
                        <a:t>210 kg/</a:t>
                      </a:r>
                      <a:r>
                        <a:rPr lang="es-ES" sz="1100" dirty="0" err="1"/>
                        <a:t>day</a:t>
                      </a:r>
                      <a:endParaRPr lang="es-ES" sz="1100" dirty="0"/>
                    </a:p>
                  </a:txBody>
                  <a:tcPr marL="68580" marR="68580" marT="54000" marB="54000" anchor="ctr">
                    <a:lnR w="12700" cmpd="sng">
                      <a:noFill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250531463"/>
                  </a:ext>
                </a:extLst>
              </a:tr>
              <a:tr h="4280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/>
                        <a:t>년간 소모하는 사료 총량</a:t>
                      </a:r>
                      <a:endParaRPr lang="es-ES" sz="1100" dirty="0"/>
                    </a:p>
                  </a:txBody>
                  <a:tcPr marL="68580" marR="68580" marT="54000" marB="54000" anchor="ctr"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21 kg x 365 </a:t>
                      </a:r>
                      <a:r>
                        <a:rPr lang="es-ES" sz="1100" dirty="0" err="1"/>
                        <a:t>days</a:t>
                      </a:r>
                      <a:r>
                        <a:rPr lang="es-ES" sz="1100" dirty="0"/>
                        <a:t> = </a:t>
                      </a:r>
                    </a:p>
                    <a:p>
                      <a:pPr algn="ctr"/>
                      <a:r>
                        <a:rPr lang="es-ES" sz="1100" b="1" dirty="0">
                          <a:solidFill>
                            <a:srgbClr val="FF0000"/>
                          </a:solidFill>
                        </a:rPr>
                        <a:t>7.665 kg/</a:t>
                      </a:r>
                      <a:r>
                        <a:rPr lang="es-ES" sz="1100" b="1" dirty="0" err="1">
                          <a:solidFill>
                            <a:srgbClr val="FF0000"/>
                          </a:solidFill>
                        </a:rPr>
                        <a:t>year</a:t>
                      </a:r>
                      <a:endParaRPr lang="es-ES" sz="11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54000" marB="54000" anchor="ctr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/>
                        <a:t>210 kg x 365 </a:t>
                      </a:r>
                      <a:r>
                        <a:rPr lang="es-ES" sz="1100" dirty="0" err="1"/>
                        <a:t>days</a:t>
                      </a:r>
                      <a:r>
                        <a:rPr lang="es-ES" sz="1100" dirty="0"/>
                        <a:t> = </a:t>
                      </a:r>
                    </a:p>
                    <a:p>
                      <a:pPr algn="ctr"/>
                      <a:r>
                        <a:rPr lang="es-ES" sz="1100" b="1" dirty="0">
                          <a:solidFill>
                            <a:srgbClr val="FF0000"/>
                          </a:solidFill>
                        </a:rPr>
                        <a:t>76.650 kg/</a:t>
                      </a:r>
                      <a:r>
                        <a:rPr lang="es-ES" sz="1100" b="1" dirty="0" err="1">
                          <a:solidFill>
                            <a:srgbClr val="FF0000"/>
                          </a:solidFill>
                        </a:rPr>
                        <a:t>year</a:t>
                      </a:r>
                      <a:endParaRPr lang="es-ES" sz="11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54000" marB="54000" anchor="ctr"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5966399"/>
                  </a:ext>
                </a:extLst>
              </a:tr>
            </a:tbl>
          </a:graphicData>
        </a:graphic>
      </p:graphicFrame>
      <p:sp>
        <p:nvSpPr>
          <p:cNvPr id="8" name="Rectángulo 69">
            <a:hlinkClick r:id="rId4" action="ppaction://hlinksldjump"/>
            <a:extLst>
              <a:ext uri="{FF2B5EF4-FFF2-40B4-BE49-F238E27FC236}">
                <a16:creationId xmlns:a16="http://schemas.microsoft.com/office/drawing/2014/main" id="{FC6FD70C-5381-4F1A-BD4E-EB6D02F209C0}"/>
              </a:ext>
            </a:extLst>
          </p:cNvPr>
          <p:cNvSpPr/>
          <p:nvPr/>
        </p:nvSpPr>
        <p:spPr>
          <a:xfrm>
            <a:off x="321680" y="5560516"/>
            <a:ext cx="422645" cy="34289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877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553DDC3D-1F27-FD00-7029-BFEC92299C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27113" y="1170812"/>
            <a:ext cx="6289774" cy="3324086"/>
          </a:xfrm>
        </p:spPr>
        <p:txBody>
          <a:bodyPr>
            <a:noAutofit/>
          </a:bodyPr>
          <a:lstStyle/>
          <a:p>
            <a:pPr algn="ctr"/>
            <a:r>
              <a:rPr lang="ko-KR" altLang="en-US" sz="2700" dirty="0"/>
              <a:t>환경개선 및 위생</a:t>
            </a:r>
            <a:endParaRPr lang="en-US" altLang="ko-KR" sz="2700" dirty="0"/>
          </a:p>
          <a:p>
            <a:pPr algn="ctr"/>
            <a:endParaRPr lang="en-US" altLang="ko-KR" sz="2700" dirty="0"/>
          </a:p>
          <a:p>
            <a:pPr algn="ctr"/>
            <a:r>
              <a:rPr lang="ko-KR" altLang="en-US" sz="2700" dirty="0"/>
              <a:t>쥐 흔적 찾기</a:t>
            </a:r>
            <a:endParaRPr lang="en-US" altLang="ko-KR" sz="2700" dirty="0"/>
          </a:p>
          <a:p>
            <a:pPr algn="ctr"/>
            <a:r>
              <a:rPr lang="en-US" altLang="ko-KR" sz="2700" dirty="0"/>
              <a:t>         </a:t>
            </a:r>
          </a:p>
          <a:p>
            <a:pPr algn="ctr"/>
            <a:r>
              <a:rPr lang="ko-KR" altLang="en-US" sz="2700" dirty="0"/>
              <a:t>쥐약 놓기</a:t>
            </a:r>
            <a:endParaRPr lang="en-US" altLang="ko-KR" sz="2700" dirty="0"/>
          </a:p>
          <a:p>
            <a:pPr algn="ctr"/>
            <a:endParaRPr lang="en-US" altLang="ko-KR" sz="2700" dirty="0"/>
          </a:p>
          <a:p>
            <a:pPr algn="ctr"/>
            <a:r>
              <a:rPr lang="ko-KR" altLang="en-US" sz="2700" dirty="0"/>
              <a:t>평가 및 모니터링</a:t>
            </a:r>
            <a:endParaRPr lang="en-US" altLang="ko-KR" sz="2700" dirty="0"/>
          </a:p>
          <a:p>
            <a:pPr algn="ctr"/>
            <a:endParaRPr lang="en-US" altLang="ko-KR" sz="2700" dirty="0"/>
          </a:p>
          <a:p>
            <a:pPr algn="ctr"/>
            <a:r>
              <a:rPr lang="ko-KR" altLang="en-US" sz="2700" dirty="0"/>
              <a:t>지속적인 </a:t>
            </a:r>
            <a:r>
              <a:rPr lang="ko-KR" altLang="en-US" sz="2700" dirty="0" err="1"/>
              <a:t>구서관리</a:t>
            </a:r>
            <a:endParaRPr lang="ko-KR" altLang="en-US" sz="2700" dirty="0"/>
          </a:p>
        </p:txBody>
      </p:sp>
      <p:sp>
        <p:nvSpPr>
          <p:cNvPr id="7" name="화살표: 아래쪽 6">
            <a:extLst>
              <a:ext uri="{FF2B5EF4-FFF2-40B4-BE49-F238E27FC236}">
                <a16:creationId xmlns:a16="http://schemas.microsoft.com/office/drawing/2014/main" id="{759BE61E-FB89-A87A-2B45-8841837CD6DF}"/>
              </a:ext>
            </a:extLst>
          </p:cNvPr>
          <p:cNvSpPr/>
          <p:nvPr/>
        </p:nvSpPr>
        <p:spPr>
          <a:xfrm>
            <a:off x="4463951" y="2636912"/>
            <a:ext cx="228600" cy="39188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8" name="화살표: 아래쪽 7">
            <a:extLst>
              <a:ext uri="{FF2B5EF4-FFF2-40B4-BE49-F238E27FC236}">
                <a16:creationId xmlns:a16="http://schemas.microsoft.com/office/drawing/2014/main" id="{EF23346C-04B6-133B-1267-BA61A68866CB}"/>
              </a:ext>
            </a:extLst>
          </p:cNvPr>
          <p:cNvSpPr/>
          <p:nvPr/>
        </p:nvSpPr>
        <p:spPr>
          <a:xfrm>
            <a:off x="4457700" y="4669161"/>
            <a:ext cx="228600" cy="39188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6" name="화살표: 아래쪽 5">
            <a:extLst>
              <a:ext uri="{FF2B5EF4-FFF2-40B4-BE49-F238E27FC236}">
                <a16:creationId xmlns:a16="http://schemas.microsoft.com/office/drawing/2014/main" id="{3515B1A3-4DDA-8328-C2E8-5CBE811AD99A}"/>
              </a:ext>
            </a:extLst>
          </p:cNvPr>
          <p:cNvSpPr/>
          <p:nvPr/>
        </p:nvSpPr>
        <p:spPr>
          <a:xfrm>
            <a:off x="4457700" y="3686455"/>
            <a:ext cx="228600" cy="39188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2" name="화살표: 아래쪽 1">
            <a:extLst>
              <a:ext uri="{FF2B5EF4-FFF2-40B4-BE49-F238E27FC236}">
                <a16:creationId xmlns:a16="http://schemas.microsoft.com/office/drawing/2014/main" id="{E2C46F6B-957B-9C79-0A27-B0110992192B}"/>
              </a:ext>
            </a:extLst>
          </p:cNvPr>
          <p:cNvSpPr/>
          <p:nvPr/>
        </p:nvSpPr>
        <p:spPr>
          <a:xfrm>
            <a:off x="4457700" y="1663890"/>
            <a:ext cx="228600" cy="39188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</p:spTree>
    <p:extLst>
      <p:ext uri="{BB962C8B-B14F-4D97-AF65-F5344CB8AC3E}">
        <p14:creationId xmlns:p14="http://schemas.microsoft.com/office/powerpoint/2010/main" val="165259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105D650-8019-494C-861F-541295ABEC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7544" y="1281564"/>
            <a:ext cx="8420863" cy="2521744"/>
          </a:xfrm>
        </p:spPr>
        <p:txBody>
          <a:bodyPr>
            <a:normAutofit/>
          </a:bodyPr>
          <a:lstStyle/>
          <a:p>
            <a:pPr>
              <a:buAutoNum type="arabicPeriod"/>
            </a:pPr>
            <a:r>
              <a:rPr lang="ko-KR" altLang="en-US" sz="1800" dirty="0">
                <a:latin typeface="+mn-ea"/>
              </a:rPr>
              <a:t>청소 </a:t>
            </a:r>
            <a:endParaRPr lang="en-US" altLang="ko-KR" sz="1800" dirty="0">
              <a:latin typeface="+mn-ea"/>
            </a:endParaRPr>
          </a:p>
          <a:p>
            <a:pPr>
              <a:buAutoNum type="arabicPeriod"/>
            </a:pPr>
            <a:r>
              <a:rPr lang="ko-KR" altLang="en-US" sz="1800" dirty="0">
                <a:latin typeface="+mn-ea"/>
              </a:rPr>
              <a:t>계사 및 농장울타리 주변시설</a:t>
            </a:r>
            <a:r>
              <a:rPr lang="en-US" altLang="ko-KR" sz="1800" dirty="0">
                <a:latin typeface="+mn-ea"/>
              </a:rPr>
              <a:t>: </a:t>
            </a:r>
            <a:r>
              <a:rPr lang="ko-KR" altLang="en-US" sz="1800" dirty="0">
                <a:latin typeface="+mn-ea"/>
              </a:rPr>
              <a:t>시멘트 또는 </a:t>
            </a:r>
            <a:r>
              <a:rPr lang="ko-KR" altLang="en-US" sz="1800" dirty="0" err="1">
                <a:latin typeface="+mn-ea"/>
              </a:rPr>
              <a:t>폐잡석</a:t>
            </a:r>
            <a:r>
              <a:rPr lang="ko-KR" altLang="en-US" sz="1800" dirty="0">
                <a:latin typeface="+mn-ea"/>
              </a:rPr>
              <a:t> 도포</a:t>
            </a:r>
            <a:r>
              <a:rPr lang="en-US" altLang="ko-KR" sz="1800" dirty="0">
                <a:latin typeface="+mn-ea"/>
              </a:rPr>
              <a:t>(</a:t>
            </a:r>
            <a:r>
              <a:rPr lang="ko-KR" altLang="en-US" sz="1800" dirty="0">
                <a:latin typeface="+mn-ea"/>
              </a:rPr>
              <a:t>쥐가 굴을 </a:t>
            </a:r>
            <a:r>
              <a:rPr lang="ko-KR" altLang="en-US" sz="1800" dirty="0" err="1">
                <a:latin typeface="+mn-ea"/>
              </a:rPr>
              <a:t>못파게</a:t>
            </a:r>
            <a:r>
              <a:rPr lang="en-US" altLang="ko-KR" sz="1800" dirty="0">
                <a:latin typeface="+mn-ea"/>
              </a:rPr>
              <a:t>)</a:t>
            </a:r>
          </a:p>
          <a:p>
            <a:pPr>
              <a:buAutoNum type="arabicPeriod"/>
            </a:pPr>
            <a:r>
              <a:rPr lang="ko-KR" altLang="en-US" sz="1800" dirty="0">
                <a:latin typeface="+mn-ea"/>
              </a:rPr>
              <a:t>장벽 설치</a:t>
            </a:r>
            <a:endParaRPr lang="en-US" altLang="ko-KR" sz="1800" dirty="0">
              <a:latin typeface="+mn-ea"/>
            </a:endParaRPr>
          </a:p>
          <a:p>
            <a:pPr>
              <a:buAutoNum type="arabicPeriod"/>
            </a:pPr>
            <a:r>
              <a:rPr lang="ko-KR" altLang="en-US" sz="1800" dirty="0">
                <a:latin typeface="+mn-ea"/>
              </a:rPr>
              <a:t>빈틈 막기</a:t>
            </a:r>
            <a:endParaRPr lang="en-US" altLang="ko-KR" sz="1800" dirty="0">
              <a:latin typeface="+mn-ea"/>
            </a:endParaRPr>
          </a:p>
        </p:txBody>
      </p:sp>
      <p:sp>
        <p:nvSpPr>
          <p:cNvPr id="2" name="제목 3">
            <a:extLst>
              <a:ext uri="{FF2B5EF4-FFF2-40B4-BE49-F238E27FC236}">
                <a16:creationId xmlns:a16="http://schemas.microsoft.com/office/drawing/2014/main" id="{2E0F15DA-FEEC-8A5A-FCEC-93E14D35DBD8}"/>
              </a:ext>
            </a:extLst>
          </p:cNvPr>
          <p:cNvSpPr txBox="1">
            <a:spLocks/>
          </p:cNvSpPr>
          <p:nvPr/>
        </p:nvSpPr>
        <p:spPr>
          <a:xfrm>
            <a:off x="467544" y="1312737"/>
            <a:ext cx="5449367" cy="948831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ko-KR" altLang="en-US" sz="3000" dirty="0">
              <a:latin typeface="LG Smart UI Regular" panose="020B0500000101010101" pitchFamily="50" charset="-127"/>
              <a:ea typeface="LG Smart UI Regular" panose="020B05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53A84E-C824-87F1-F5A8-241164947936}"/>
              </a:ext>
            </a:extLst>
          </p:cNvPr>
          <p:cNvSpPr txBox="1"/>
          <p:nvPr/>
        </p:nvSpPr>
        <p:spPr>
          <a:xfrm>
            <a:off x="-828600" y="751457"/>
            <a:ext cx="48564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/>
              <a:t>환경개선 및 위생</a:t>
            </a:r>
            <a:endParaRPr lang="en-US" altLang="ko-KR" sz="2400" b="1" dirty="0"/>
          </a:p>
        </p:txBody>
      </p:sp>
      <p:pic>
        <p:nvPicPr>
          <p:cNvPr id="9" name="Content Placeholder 4" descr="Harborage area.jpg">
            <a:extLst>
              <a:ext uri="{FF2B5EF4-FFF2-40B4-BE49-F238E27FC236}">
                <a16:creationId xmlns:a16="http://schemas.microsoft.com/office/drawing/2014/main" id="{8196DB27-33EF-B571-19D3-F406BDEC53E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7401" t="14743" r="1299" b="4116"/>
          <a:stretch/>
        </p:blipFill>
        <p:spPr bwMode="auto">
          <a:xfrm>
            <a:off x="255594" y="2979167"/>
            <a:ext cx="2125904" cy="1817986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BFE53AE-C164-8B52-CD19-51A014FAFF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75601" y="2979167"/>
            <a:ext cx="2106234" cy="183906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ECDA85A-B583-464D-841C-A733D30568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096" y="2953520"/>
            <a:ext cx="2125904" cy="191564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Content Placeholder 7" descr="Feed bin.png">
            <a:extLst>
              <a:ext uri="{FF2B5EF4-FFF2-40B4-BE49-F238E27FC236}">
                <a16:creationId xmlns:a16="http://schemas.microsoft.com/office/drawing/2014/main" id="{BFA2D832-1B8E-2DB9-46C1-C7D5638BD57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43946" y="4869160"/>
            <a:ext cx="2137552" cy="1817986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13" name="Content Placeholder 5" descr="Raised fridge.jpg">
            <a:extLst>
              <a:ext uri="{FF2B5EF4-FFF2-40B4-BE49-F238E27FC236}">
                <a16:creationId xmlns:a16="http://schemas.microsoft.com/office/drawing/2014/main" id="{50DA0221-735A-1596-FAB2-6EBC90D39CF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99630" y="4869160"/>
            <a:ext cx="2033585" cy="1817986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14" name="Picture 5" descr="Hole in door.jpg">
            <a:extLst>
              <a:ext uri="{FF2B5EF4-FFF2-40B4-BE49-F238E27FC236}">
                <a16:creationId xmlns:a16="http://schemas.microsoft.com/office/drawing/2014/main" id="{A43DA477-B3B5-9896-47E0-8D3CB8C9C30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14278" y="4890796"/>
            <a:ext cx="2022958" cy="1817986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9AFB2649-CDFB-173E-6D08-51255A4D2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6982876" y="4748659"/>
            <a:ext cx="1817986" cy="210226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21B25C5A-1D05-E67A-8D30-B24B765F4E1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2841" t="16719" r="10109" b="12347"/>
          <a:stretch/>
        </p:blipFill>
        <p:spPr>
          <a:xfrm>
            <a:off x="4714279" y="2979168"/>
            <a:ext cx="2022958" cy="1817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04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099F3-9FFF-7484-D8B1-49315E4F6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731B13F-953D-D662-56D2-884AE37737A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7544" y="1281564"/>
            <a:ext cx="8420863" cy="2521744"/>
          </a:xfrm>
        </p:spPr>
        <p:txBody>
          <a:bodyPr>
            <a:normAutofit/>
          </a:bodyPr>
          <a:lstStyle/>
          <a:p>
            <a:pPr>
              <a:buAutoNum type="arabicPeriod"/>
            </a:pPr>
            <a:r>
              <a:rPr lang="ko-KR" altLang="en-US" sz="1800" dirty="0">
                <a:latin typeface="+mn-ea"/>
              </a:rPr>
              <a:t>쥐 구멍</a:t>
            </a:r>
            <a:endParaRPr lang="en-US" altLang="ko-KR" sz="1800" dirty="0">
              <a:latin typeface="+mn-ea"/>
            </a:endParaRPr>
          </a:p>
          <a:p>
            <a:pPr>
              <a:buAutoNum type="arabicPeriod"/>
            </a:pPr>
            <a:r>
              <a:rPr lang="ko-KR" altLang="en-US" sz="1800" dirty="0">
                <a:latin typeface="+mn-ea"/>
              </a:rPr>
              <a:t>쥐 분변</a:t>
            </a:r>
            <a:r>
              <a:rPr lang="en-US" altLang="ko-KR" sz="1800" dirty="0">
                <a:latin typeface="+mn-ea"/>
              </a:rPr>
              <a:t>, </a:t>
            </a:r>
            <a:r>
              <a:rPr lang="ko-KR" altLang="en-US" sz="1800" dirty="0">
                <a:latin typeface="+mn-ea"/>
              </a:rPr>
              <a:t>쥐 오줌</a:t>
            </a:r>
            <a:endParaRPr lang="en-US" altLang="ko-KR" sz="1800" dirty="0">
              <a:latin typeface="+mn-ea"/>
            </a:endParaRPr>
          </a:p>
        </p:txBody>
      </p:sp>
      <p:sp>
        <p:nvSpPr>
          <p:cNvPr id="2" name="제목 3">
            <a:extLst>
              <a:ext uri="{FF2B5EF4-FFF2-40B4-BE49-F238E27FC236}">
                <a16:creationId xmlns:a16="http://schemas.microsoft.com/office/drawing/2014/main" id="{7C360274-CDBF-D4AF-59F0-B04552A07620}"/>
              </a:ext>
            </a:extLst>
          </p:cNvPr>
          <p:cNvSpPr txBox="1">
            <a:spLocks/>
          </p:cNvSpPr>
          <p:nvPr/>
        </p:nvSpPr>
        <p:spPr>
          <a:xfrm>
            <a:off x="467544" y="1312737"/>
            <a:ext cx="5449367" cy="948831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ko-KR" altLang="en-US" sz="3000" dirty="0">
              <a:latin typeface="LG Smart UI Regular" panose="020B0500000101010101" pitchFamily="50" charset="-127"/>
              <a:ea typeface="LG Smart UI Regular" panose="020B05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968AED-FCFF-8E14-0235-2935811F0950}"/>
              </a:ext>
            </a:extLst>
          </p:cNvPr>
          <p:cNvSpPr txBox="1"/>
          <p:nvPr/>
        </p:nvSpPr>
        <p:spPr>
          <a:xfrm>
            <a:off x="-1047104" y="738925"/>
            <a:ext cx="48564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/>
              <a:t>쥐 흔적 찾기</a:t>
            </a:r>
            <a:endParaRPr lang="en-US" altLang="ko-KR" sz="2400" b="1" dirty="0"/>
          </a:p>
        </p:txBody>
      </p:sp>
      <p:pic>
        <p:nvPicPr>
          <p:cNvPr id="3" name="Content Placeholder 3" descr="egg eating.jpg">
            <a:extLst>
              <a:ext uri="{FF2B5EF4-FFF2-40B4-BE49-F238E27FC236}">
                <a16:creationId xmlns:a16="http://schemas.microsoft.com/office/drawing/2014/main" id="{58FF5370-A2EB-2A71-4AA1-9BD5D571371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512720" y="4365104"/>
            <a:ext cx="2182992" cy="208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Damage to wall.jpg">
            <a:extLst>
              <a:ext uri="{FF2B5EF4-FFF2-40B4-BE49-F238E27FC236}">
                <a16:creationId xmlns:a16="http://schemas.microsoft.com/office/drawing/2014/main" id="{1257F9E5-0F41-5926-1108-10263CE63D5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2116088"/>
            <a:ext cx="2199760" cy="2105000"/>
          </a:xfrm>
          <a:prstGeom prst="rect">
            <a:avLst/>
          </a:prstGeom>
        </p:spPr>
      </p:pic>
      <p:pic>
        <p:nvPicPr>
          <p:cNvPr id="6" name="Picture 5" descr="Grease marks #2.jpg">
            <a:extLst>
              <a:ext uri="{FF2B5EF4-FFF2-40B4-BE49-F238E27FC236}">
                <a16:creationId xmlns:a16="http://schemas.microsoft.com/office/drawing/2014/main" id="{D1A3DBFA-1F9F-8922-82D4-C18141D5269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6350" t="21814" r="17460" b="41103"/>
          <a:stretch>
            <a:fillRect/>
          </a:stretch>
        </p:blipFill>
        <p:spPr>
          <a:xfrm>
            <a:off x="2495952" y="2133600"/>
            <a:ext cx="2199760" cy="2087488"/>
          </a:xfrm>
          <a:prstGeom prst="rect">
            <a:avLst/>
          </a:prstGeom>
        </p:spPr>
      </p:pic>
      <p:pic>
        <p:nvPicPr>
          <p:cNvPr id="7" name="Picture 6" descr="mousepoop#1.jpg">
            <a:extLst>
              <a:ext uri="{FF2B5EF4-FFF2-40B4-BE49-F238E27FC236}">
                <a16:creationId xmlns:a16="http://schemas.microsoft.com/office/drawing/2014/main" id="{F570FD74-EAD8-3FF1-17C3-F8570B575C9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" y="4365104"/>
            <a:ext cx="2199760" cy="204914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FC710BAE-D0C3-5A6A-D67B-25535942D2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170" y="906735"/>
            <a:ext cx="2793846" cy="2095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2C93BF37-E107-8302-8130-32A00EAD54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170" y="1426477"/>
            <a:ext cx="2793846" cy="2095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FA42F8C6-EC8A-3FDA-7164-991904879F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855" y="2255334"/>
            <a:ext cx="2795432" cy="2096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5196BEB-111C-3606-CA07-522BCD4C9F5D}"/>
              </a:ext>
            </a:extLst>
          </p:cNvPr>
          <p:cNvSpPr txBox="1"/>
          <p:nvPr/>
        </p:nvSpPr>
        <p:spPr>
          <a:xfrm>
            <a:off x="3809376" y="975808"/>
            <a:ext cx="42124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350" i="1" u="sng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■ </a:t>
            </a:r>
            <a:r>
              <a:rPr lang="ko-KR" altLang="en-US" sz="1350" i="1" u="sng" dirty="0"/>
              <a:t>빗물 등에 의한 침하로 생긴 구멍</a:t>
            </a:r>
            <a:r>
              <a:rPr lang="en-US" altLang="ko-KR" sz="1350" i="1" u="sng" dirty="0"/>
              <a:t>: </a:t>
            </a:r>
            <a:r>
              <a:rPr lang="ko-KR" altLang="en-US" sz="2100" b="1" i="1" u="sng" dirty="0" err="1">
                <a:solidFill>
                  <a:srgbClr val="FF0000"/>
                </a:solidFill>
              </a:rPr>
              <a:t>뾰족뾰쪽</a:t>
            </a:r>
            <a:endParaRPr lang="ko-KR" altLang="en-US" sz="2100" b="1" i="1" u="sng" dirty="0">
              <a:solidFill>
                <a:srgbClr val="FF0000"/>
              </a:solidFill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85913C9B-7FE2-56C6-DE96-9595CA12CD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082" y="3506586"/>
            <a:ext cx="2512080" cy="1884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19241A34-3E6C-C45B-ED3D-F318EA8CD57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6"/>
          <a:stretch/>
        </p:blipFill>
        <p:spPr>
          <a:xfrm rot="5400000">
            <a:off x="6652576" y="3525415"/>
            <a:ext cx="1670507" cy="2524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10E8FFB6-7672-F749-26DB-5BC23551FE4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052" y="4632034"/>
            <a:ext cx="2518404" cy="1888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1C9E971-A62E-DF2D-ACB8-DA68720E9518}"/>
              </a:ext>
            </a:extLst>
          </p:cNvPr>
          <p:cNvSpPr txBox="1"/>
          <p:nvPr/>
        </p:nvSpPr>
        <p:spPr>
          <a:xfrm>
            <a:off x="4906415" y="5772249"/>
            <a:ext cx="31478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350" i="1" u="sng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■ </a:t>
            </a:r>
            <a:r>
              <a:rPr lang="ko-KR" altLang="en-US" sz="1350" i="1" u="sng" dirty="0" err="1"/>
              <a:t>쥐굴</a:t>
            </a:r>
            <a:r>
              <a:rPr lang="en-US" altLang="ko-KR" sz="1350" i="1" u="sng" dirty="0"/>
              <a:t>: </a:t>
            </a:r>
            <a:r>
              <a:rPr lang="ko-KR" altLang="en-US" sz="2100" b="1" i="1" u="sng" dirty="0">
                <a:solidFill>
                  <a:srgbClr val="FF0000"/>
                </a:solidFill>
              </a:rPr>
              <a:t>반질반질</a:t>
            </a:r>
          </a:p>
        </p:txBody>
      </p:sp>
    </p:spTree>
    <p:extLst>
      <p:ext uri="{BB962C8B-B14F-4D97-AF65-F5344CB8AC3E}">
        <p14:creationId xmlns:p14="http://schemas.microsoft.com/office/powerpoint/2010/main" val="378112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80" y="719891"/>
            <a:ext cx="2447415" cy="2700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1788" y="3795278"/>
            <a:ext cx="2700354" cy="2441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890" y="719892"/>
            <a:ext cx="2687274" cy="2700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타원 2"/>
          <p:cNvSpPr/>
          <p:nvPr/>
        </p:nvSpPr>
        <p:spPr>
          <a:xfrm>
            <a:off x="962551" y="1960072"/>
            <a:ext cx="1029309" cy="1004681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9" name="타원 8"/>
          <p:cNvSpPr/>
          <p:nvPr/>
        </p:nvSpPr>
        <p:spPr>
          <a:xfrm>
            <a:off x="3771433" y="1363690"/>
            <a:ext cx="1107421" cy="1192764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0" name="타원 9"/>
          <p:cNvSpPr/>
          <p:nvPr/>
        </p:nvSpPr>
        <p:spPr>
          <a:xfrm>
            <a:off x="904790" y="4180898"/>
            <a:ext cx="1245623" cy="210530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142D2E-0249-9D80-CFB2-C39F83739D1D}"/>
              </a:ext>
            </a:extLst>
          </p:cNvPr>
          <p:cNvSpPr txBox="1"/>
          <p:nvPr/>
        </p:nvSpPr>
        <p:spPr>
          <a:xfrm>
            <a:off x="7689882" y="6418724"/>
            <a:ext cx="201910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350" dirty="0"/>
              <a:t>출처</a:t>
            </a:r>
            <a:r>
              <a:rPr lang="en-US" altLang="ko-KR" sz="1350" dirty="0"/>
              <a:t>: </a:t>
            </a:r>
            <a:r>
              <a:rPr lang="ko-KR" altLang="en-US" sz="1350" dirty="0"/>
              <a:t>한국양계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4BE8B5E8-9F68-7A39-F0AD-286D9FB734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640" y="3692421"/>
            <a:ext cx="2687274" cy="2700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43200C15-FED3-C489-48B0-BD10D5E7BB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8" y="3666029"/>
            <a:ext cx="2687275" cy="2700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4DB9FE5D-B06D-5BF3-BD0F-E0502C1B8D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05620" y="726430"/>
            <a:ext cx="2700353" cy="2687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485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2286000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65"/>
          <a:stretch/>
        </p:blipFill>
        <p:spPr>
          <a:xfrm rot="16200000" flipH="1">
            <a:off x="1951783" y="2018392"/>
            <a:ext cx="3515487" cy="1728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544" y="2925731"/>
            <a:ext cx="2286000" cy="1714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15391" y="1397659"/>
            <a:ext cx="2164992" cy="1623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016" y="3401485"/>
            <a:ext cx="1623743" cy="1238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타원 7"/>
          <p:cNvSpPr/>
          <p:nvPr/>
        </p:nvSpPr>
        <p:spPr>
          <a:xfrm>
            <a:off x="2713372" y="2353190"/>
            <a:ext cx="1104166" cy="1516812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0" name="타원 9"/>
          <p:cNvSpPr/>
          <p:nvPr/>
        </p:nvSpPr>
        <p:spPr>
          <a:xfrm>
            <a:off x="4843652" y="1450772"/>
            <a:ext cx="788972" cy="74004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11" name="타원 10"/>
          <p:cNvSpPr/>
          <p:nvPr/>
        </p:nvSpPr>
        <p:spPr>
          <a:xfrm>
            <a:off x="908196" y="3401485"/>
            <a:ext cx="1019239" cy="101741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3C0E64-F8F4-3E4C-F6AB-0FE831E6A77D}"/>
              </a:ext>
            </a:extLst>
          </p:cNvPr>
          <p:cNvSpPr txBox="1"/>
          <p:nvPr/>
        </p:nvSpPr>
        <p:spPr>
          <a:xfrm>
            <a:off x="7689882" y="6418724"/>
            <a:ext cx="201910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350" dirty="0"/>
              <a:t>출처</a:t>
            </a:r>
            <a:r>
              <a:rPr lang="en-US" altLang="ko-KR" sz="1350" dirty="0"/>
              <a:t>: </a:t>
            </a:r>
            <a:r>
              <a:rPr lang="ko-KR" altLang="en-US" sz="1350" dirty="0"/>
              <a:t>한국양계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B42890F-A7D6-AB8D-EAC1-804101B5D3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0363" y="4726719"/>
            <a:ext cx="2200190" cy="1480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1BC7C2C-1E65-11E3-C6A4-32CBE97CB6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02943" y="4749689"/>
            <a:ext cx="1770679" cy="1424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FB57EAA2-2C4F-272B-658F-550B7736A76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5865201" y="1659809"/>
            <a:ext cx="3515488" cy="2445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E2423AAA-F571-0DA1-A905-BEF9F8D5C0F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64125" y="4726719"/>
            <a:ext cx="4181499" cy="14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258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FA259-2BC5-27B4-9C86-26BC78D13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3">
            <a:extLst>
              <a:ext uri="{FF2B5EF4-FFF2-40B4-BE49-F238E27FC236}">
                <a16:creationId xmlns:a16="http://schemas.microsoft.com/office/drawing/2014/main" id="{CF024BD8-4CA0-8B90-B30F-9ECD810B2BE1}"/>
              </a:ext>
            </a:extLst>
          </p:cNvPr>
          <p:cNvSpPr txBox="1">
            <a:spLocks/>
          </p:cNvSpPr>
          <p:nvPr/>
        </p:nvSpPr>
        <p:spPr>
          <a:xfrm>
            <a:off x="467544" y="1312737"/>
            <a:ext cx="5449367" cy="948831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ko-KR" altLang="en-US" sz="3000" dirty="0">
              <a:latin typeface="LG Smart UI Regular" panose="020B0500000101010101" pitchFamily="50" charset="-127"/>
              <a:ea typeface="LG Smart UI Regular" panose="020B05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184F95-3516-A8E4-C97A-D486147854BD}"/>
              </a:ext>
            </a:extLst>
          </p:cNvPr>
          <p:cNvSpPr txBox="1"/>
          <p:nvPr/>
        </p:nvSpPr>
        <p:spPr>
          <a:xfrm>
            <a:off x="-1476672" y="639972"/>
            <a:ext cx="48564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/>
              <a:t>쥐약 놓기</a:t>
            </a:r>
            <a:endParaRPr lang="en-US" altLang="ko-KR" sz="2400" b="1" dirty="0"/>
          </a:p>
        </p:txBody>
      </p:sp>
      <p:pic>
        <p:nvPicPr>
          <p:cNvPr id="3" name="Picture 2" descr="scan0003">
            <a:extLst>
              <a:ext uri="{FF2B5EF4-FFF2-40B4-BE49-F238E27FC236}">
                <a16:creationId xmlns:a16="http://schemas.microsoft.com/office/drawing/2014/main" id="{A534C8FA-E4D7-B62E-9C35-02E79275D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281" y="1403212"/>
            <a:ext cx="2737798" cy="187220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A6D3199-63C4-A578-6413-3B859B733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57760" y="1388808"/>
            <a:ext cx="2939752" cy="1899776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3" descr="25780">
            <a:extLst>
              <a:ext uri="{FF2B5EF4-FFF2-40B4-BE49-F238E27FC236}">
                <a16:creationId xmlns:a16="http://schemas.microsoft.com/office/drawing/2014/main" id="{14AF5921-427E-93CD-B30F-19AE7BE75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76649" y="1388808"/>
            <a:ext cx="2759847" cy="1899776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07E9522-2DA1-80C9-9D1D-8A98F5364A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971" y="3643857"/>
            <a:ext cx="3048415" cy="273779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04BA5F99-AEF5-4660-4B22-DD337C80C0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/>
          <a:stretch/>
        </p:blipFill>
        <p:spPr bwMode="auto">
          <a:xfrm>
            <a:off x="3172940" y="3488549"/>
            <a:ext cx="2003161" cy="150237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29A1D560-48A8-AC0C-41E6-251B57423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/>
          <a:stretch/>
        </p:blipFill>
        <p:spPr bwMode="auto">
          <a:xfrm>
            <a:off x="3157760" y="5034593"/>
            <a:ext cx="2003161" cy="150237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73AE0EBE-DFAE-7C45-06C4-697AFB4D1E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963" y="3488548"/>
            <a:ext cx="3508645" cy="138061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67548563-5936-8D5C-DC9E-F3ED68185BD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593" y="5034593"/>
            <a:ext cx="1666631" cy="150237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72B5EC35-3395-3518-23C4-E0AD1BAF20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43887" y="5034593"/>
            <a:ext cx="1737511" cy="150237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882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ángulo 42">
            <a:extLst>
              <a:ext uri="{FF2B5EF4-FFF2-40B4-BE49-F238E27FC236}">
                <a16:creationId xmlns:a16="http://schemas.microsoft.com/office/drawing/2014/main" id="{BDE97213-7550-45DC-A2D5-FAB740B542D3}"/>
              </a:ext>
            </a:extLst>
          </p:cNvPr>
          <p:cNvSpPr/>
          <p:nvPr/>
        </p:nvSpPr>
        <p:spPr>
          <a:xfrm>
            <a:off x="467916" y="1901518"/>
            <a:ext cx="3543640" cy="3606313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es-ES" sz="1350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78" name="Elipse 77">
            <a:extLst>
              <a:ext uri="{FF2B5EF4-FFF2-40B4-BE49-F238E27FC236}">
                <a16:creationId xmlns:a16="http://schemas.microsoft.com/office/drawing/2014/main" id="{FC7CFFC2-65FF-46F5-80B0-4AD8B50CBF82}"/>
              </a:ext>
            </a:extLst>
          </p:cNvPr>
          <p:cNvSpPr/>
          <p:nvPr/>
        </p:nvSpPr>
        <p:spPr>
          <a:xfrm>
            <a:off x="2407103" y="4236797"/>
            <a:ext cx="864000" cy="8640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3CDCCC3-71DE-45A9-9102-E0C7D80ACA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432" y="2904032"/>
            <a:ext cx="1613512" cy="1162762"/>
          </a:xfrm>
          <a:prstGeom prst="rect">
            <a:avLst/>
          </a:prstGeom>
        </p:spPr>
      </p:pic>
      <p:pic>
        <p:nvPicPr>
          <p:cNvPr id="32" name="Imagen 31" descr="Imagen que contiene edificio, sucio, gato, viejo&#10;&#10;Descripción generada automáticamente">
            <a:extLst>
              <a:ext uri="{FF2B5EF4-FFF2-40B4-BE49-F238E27FC236}">
                <a16:creationId xmlns:a16="http://schemas.microsoft.com/office/drawing/2014/main" id="{E88A2368-FA2B-48C9-BD60-3566811A30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481" y="2195371"/>
            <a:ext cx="1911600" cy="1206323"/>
          </a:xfrm>
          <a:prstGeom prst="rect">
            <a:avLst/>
          </a:prstGeom>
        </p:spPr>
      </p:pic>
      <p:sp>
        <p:nvSpPr>
          <p:cNvPr id="52" name="Rectángulo 51">
            <a:extLst>
              <a:ext uri="{FF2B5EF4-FFF2-40B4-BE49-F238E27FC236}">
                <a16:creationId xmlns:a16="http://schemas.microsoft.com/office/drawing/2014/main" id="{CA4AB762-9040-426E-8869-FDD22B16BC94}"/>
              </a:ext>
            </a:extLst>
          </p:cNvPr>
          <p:cNvSpPr/>
          <p:nvPr/>
        </p:nvSpPr>
        <p:spPr>
          <a:xfrm>
            <a:off x="582906" y="4225881"/>
            <a:ext cx="18125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ko-KR" altLang="en-US" sz="1050" dirty="0"/>
              <a:t>미끼를 설치 할 때는 지도상의 위치와 같아야 하며</a:t>
            </a:r>
            <a:r>
              <a:rPr lang="en-US" altLang="ko-KR" sz="1050" dirty="0"/>
              <a:t>, </a:t>
            </a:r>
            <a:r>
              <a:rPr lang="ko-KR" altLang="en-US" sz="1050" dirty="0"/>
              <a:t>각 미끼는 숫자로 표시합니다</a:t>
            </a:r>
            <a:r>
              <a:rPr lang="en-US" altLang="ko-KR" sz="1050" dirty="0"/>
              <a:t>. </a:t>
            </a:r>
            <a:endParaRPr lang="en-US" sz="1050" dirty="0"/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D5F8BC31-E089-41DA-81D8-93E83C5E357F}"/>
              </a:ext>
            </a:extLst>
          </p:cNvPr>
          <p:cNvGrpSpPr/>
          <p:nvPr/>
        </p:nvGrpSpPr>
        <p:grpSpPr>
          <a:xfrm>
            <a:off x="4160138" y="1646802"/>
            <a:ext cx="1310693" cy="1193880"/>
            <a:chOff x="856177" y="3588595"/>
            <a:chExt cx="2958473" cy="2694804"/>
          </a:xfrm>
        </p:grpSpPr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16EB2384-8D85-448E-9241-DCD709775429}"/>
                </a:ext>
              </a:extLst>
            </p:cNvPr>
            <p:cNvSpPr/>
            <p:nvPr/>
          </p:nvSpPr>
          <p:spPr>
            <a:xfrm>
              <a:off x="873462" y="3705937"/>
              <a:ext cx="2520000" cy="2520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grpSp>
          <p:nvGrpSpPr>
            <p:cNvPr id="56" name="Grupo 55">
              <a:extLst>
                <a:ext uri="{FF2B5EF4-FFF2-40B4-BE49-F238E27FC236}">
                  <a16:creationId xmlns:a16="http://schemas.microsoft.com/office/drawing/2014/main" id="{C915FB8C-BFCF-434C-8F0B-68224BE61AE1}"/>
                </a:ext>
              </a:extLst>
            </p:cNvPr>
            <p:cNvGrpSpPr/>
            <p:nvPr/>
          </p:nvGrpSpPr>
          <p:grpSpPr>
            <a:xfrm>
              <a:off x="856177" y="3588595"/>
              <a:ext cx="2606402" cy="2694804"/>
              <a:chOff x="3211649" y="2225105"/>
              <a:chExt cx="1493840" cy="1543649"/>
            </a:xfrm>
          </p:grpSpPr>
          <p:sp>
            <p:nvSpPr>
              <p:cNvPr id="57" name="Elipse 16">
                <a:extLst>
                  <a:ext uri="{FF2B5EF4-FFF2-40B4-BE49-F238E27FC236}">
                    <a16:creationId xmlns:a16="http://schemas.microsoft.com/office/drawing/2014/main" id="{08D96552-BB28-4AEE-8047-B010507B6A95}"/>
                  </a:ext>
                </a:extLst>
              </p:cNvPr>
              <p:cNvSpPr/>
              <p:nvPr/>
            </p:nvSpPr>
            <p:spPr>
              <a:xfrm>
                <a:off x="3244986" y="2308251"/>
                <a:ext cx="1460503" cy="1460503"/>
              </a:xfrm>
              <a:prstGeom prst="ellipse">
                <a:avLst/>
              </a:prstGeom>
              <a:noFill/>
              <a:ln w="6350" cap="flat" cmpd="sng" algn="ctr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>
                  <a:defRPr/>
                </a:pPr>
                <a:endParaRPr lang="es-ES" sz="1350" kern="0">
                  <a:solidFill>
                    <a:sysClr val="window" lastClr="FFFFFF"/>
                  </a:solidFill>
                  <a:latin typeface="Arial"/>
                </a:endParaRPr>
              </a:p>
            </p:txBody>
          </p:sp>
          <p:sp>
            <p:nvSpPr>
              <p:cNvPr id="58" name="Elipse 17">
                <a:extLst>
                  <a:ext uri="{FF2B5EF4-FFF2-40B4-BE49-F238E27FC236}">
                    <a16:creationId xmlns:a16="http://schemas.microsoft.com/office/drawing/2014/main" id="{09472A04-F199-4668-A447-FA8192FB460E}"/>
                  </a:ext>
                </a:extLst>
              </p:cNvPr>
              <p:cNvSpPr/>
              <p:nvPr/>
            </p:nvSpPr>
            <p:spPr>
              <a:xfrm>
                <a:off x="3211649" y="2225105"/>
                <a:ext cx="1460503" cy="1460503"/>
              </a:xfrm>
              <a:prstGeom prst="ellipse">
                <a:avLst/>
              </a:prstGeom>
              <a:noFill/>
              <a:ln w="63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>
                  <a:defRPr/>
                </a:pPr>
                <a:endParaRPr lang="es-ES" sz="1350" kern="0">
                  <a:solidFill>
                    <a:sysClr val="window" lastClr="FFFFFF"/>
                  </a:solidFill>
                  <a:latin typeface="Arial"/>
                </a:endParaRPr>
              </a:p>
            </p:txBody>
          </p:sp>
        </p:grpSp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69D62A61-E7FB-46DE-AE6C-E9FE5AC97E74}"/>
                </a:ext>
              </a:extLst>
            </p:cNvPr>
            <p:cNvGrpSpPr/>
            <p:nvPr/>
          </p:nvGrpSpPr>
          <p:grpSpPr>
            <a:xfrm>
              <a:off x="914342" y="4038704"/>
              <a:ext cx="2900308" cy="1939735"/>
              <a:chOff x="1735445" y="1916982"/>
              <a:chExt cx="3111452" cy="2080948"/>
            </a:xfrm>
          </p:grpSpPr>
          <p:pic>
            <p:nvPicPr>
              <p:cNvPr id="18" name="Imagen 17" descr="Roedor de color gris&#10;&#10;Descripción generada automáticamente">
                <a:extLst>
                  <a:ext uri="{FF2B5EF4-FFF2-40B4-BE49-F238E27FC236}">
                    <a16:creationId xmlns:a16="http://schemas.microsoft.com/office/drawing/2014/main" id="{53852782-4312-4E5A-9906-81BFC6B43F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17978" y="1916982"/>
                <a:ext cx="2828919" cy="1309882"/>
              </a:xfrm>
              <a:prstGeom prst="rect">
                <a:avLst/>
              </a:prstGeom>
            </p:spPr>
          </p:pic>
          <p:pic>
            <p:nvPicPr>
              <p:cNvPr id="19" name="Imagen 18" descr="Roedor de color gris&#10;&#10;Descripción generada automáticamente">
                <a:extLst>
                  <a:ext uri="{FF2B5EF4-FFF2-40B4-BE49-F238E27FC236}">
                    <a16:creationId xmlns:a16="http://schemas.microsoft.com/office/drawing/2014/main" id="{B081938D-B400-48FD-A104-5A295C5547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35445" y="2455798"/>
                <a:ext cx="1588780" cy="1542132"/>
              </a:xfrm>
              <a:prstGeom prst="rect">
                <a:avLst/>
              </a:prstGeom>
            </p:spPr>
          </p:pic>
        </p:grpSp>
      </p:grpSp>
      <p:pic>
        <p:nvPicPr>
          <p:cNvPr id="59" name="Gráfico 58">
            <a:extLst>
              <a:ext uri="{FF2B5EF4-FFF2-40B4-BE49-F238E27FC236}">
                <a16:creationId xmlns:a16="http://schemas.microsoft.com/office/drawing/2014/main" id="{A6693085-2AE6-418F-BFEC-EC6E8EC74F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483567" y="1890908"/>
            <a:ext cx="3522932" cy="2316648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id="{06EB3C97-7810-4EE2-BAE3-FBCA9E99B5DB}"/>
              </a:ext>
            </a:extLst>
          </p:cNvPr>
          <p:cNvSpPr/>
          <p:nvPr/>
        </p:nvSpPr>
        <p:spPr>
          <a:xfrm>
            <a:off x="883812" y="3640953"/>
            <a:ext cx="309093" cy="309093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60" name="Elipse 59">
            <a:extLst>
              <a:ext uri="{FF2B5EF4-FFF2-40B4-BE49-F238E27FC236}">
                <a16:creationId xmlns:a16="http://schemas.microsoft.com/office/drawing/2014/main" id="{3CCD4495-C5C3-4232-A27C-C8E826C6E717}"/>
              </a:ext>
            </a:extLst>
          </p:cNvPr>
          <p:cNvSpPr/>
          <p:nvPr/>
        </p:nvSpPr>
        <p:spPr>
          <a:xfrm>
            <a:off x="1244420" y="3640953"/>
            <a:ext cx="309093" cy="309093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61" name="Elipse 60">
            <a:extLst>
              <a:ext uri="{FF2B5EF4-FFF2-40B4-BE49-F238E27FC236}">
                <a16:creationId xmlns:a16="http://schemas.microsoft.com/office/drawing/2014/main" id="{DA39440D-2BA2-46A5-9898-2D5FA4D165DC}"/>
              </a:ext>
            </a:extLst>
          </p:cNvPr>
          <p:cNvSpPr/>
          <p:nvPr/>
        </p:nvSpPr>
        <p:spPr>
          <a:xfrm>
            <a:off x="1661345" y="3640953"/>
            <a:ext cx="309093" cy="309093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23" name="Cerrar llave 22">
            <a:extLst>
              <a:ext uri="{FF2B5EF4-FFF2-40B4-BE49-F238E27FC236}">
                <a16:creationId xmlns:a16="http://schemas.microsoft.com/office/drawing/2014/main" id="{8F023D9C-7992-42B2-8413-E9775FB3AD3C}"/>
              </a:ext>
            </a:extLst>
          </p:cNvPr>
          <p:cNvSpPr/>
          <p:nvPr/>
        </p:nvSpPr>
        <p:spPr>
          <a:xfrm rot="5400000">
            <a:off x="1381915" y="3465881"/>
            <a:ext cx="56440" cy="1188278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41" name="Imagen 40" descr="Imagen que contiene exterior, roca, edificio, rocoso&#10;&#10;Descripción generada automáticamente">
            <a:extLst>
              <a:ext uri="{FF2B5EF4-FFF2-40B4-BE49-F238E27FC236}">
                <a16:creationId xmlns:a16="http://schemas.microsoft.com/office/drawing/2014/main" id="{EBAFB6B0-089A-4BF2-A90F-7DE942A6CF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421" y="4235191"/>
            <a:ext cx="1910989" cy="1277455"/>
          </a:xfrm>
          <a:prstGeom prst="rect">
            <a:avLst/>
          </a:prstGeom>
        </p:spPr>
      </p:pic>
      <p:sp>
        <p:nvSpPr>
          <p:cNvPr id="67" name="Rectángulo 66">
            <a:extLst>
              <a:ext uri="{FF2B5EF4-FFF2-40B4-BE49-F238E27FC236}">
                <a16:creationId xmlns:a16="http://schemas.microsoft.com/office/drawing/2014/main" id="{28EDB50C-5B2C-4AE6-8EC1-C27F7EF15AB5}"/>
              </a:ext>
            </a:extLst>
          </p:cNvPr>
          <p:cNvSpPr/>
          <p:nvPr/>
        </p:nvSpPr>
        <p:spPr>
          <a:xfrm>
            <a:off x="4427850" y="3456438"/>
            <a:ext cx="1973231" cy="57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ko-KR" altLang="en-US" sz="788" dirty="0"/>
              <a:t>미끼는 쥐가 쉽게 찾을 수 있는 위치</a:t>
            </a:r>
            <a:r>
              <a:rPr lang="en-US" altLang="ko-KR" sz="788" dirty="0"/>
              <a:t>(</a:t>
            </a:r>
            <a:r>
              <a:rPr lang="ko-KR" altLang="en-US" sz="788" dirty="0"/>
              <a:t>지붕</a:t>
            </a:r>
            <a:r>
              <a:rPr lang="en-US" altLang="ko-KR" sz="788" dirty="0"/>
              <a:t>, </a:t>
            </a:r>
            <a:r>
              <a:rPr lang="ko-KR" altLang="en-US" sz="788" dirty="0"/>
              <a:t>벽 뒤</a:t>
            </a:r>
            <a:r>
              <a:rPr lang="en-US" altLang="ko-KR" sz="788" dirty="0"/>
              <a:t>)</a:t>
            </a:r>
            <a:r>
              <a:rPr lang="ko-KR" altLang="en-US" sz="788" dirty="0"/>
              <a:t>에 설치하면서</a:t>
            </a:r>
            <a:r>
              <a:rPr lang="en-US" altLang="ko-KR" sz="788" dirty="0"/>
              <a:t>, </a:t>
            </a:r>
            <a:r>
              <a:rPr lang="ko-KR" altLang="en-US" sz="788" dirty="0"/>
              <a:t>비 표적 동물로부터 보호받을 수 있는 위치에 설치해야 합니다</a:t>
            </a:r>
            <a:r>
              <a:rPr lang="en-US" altLang="ko-KR" sz="788" dirty="0"/>
              <a:t>.</a:t>
            </a:r>
            <a:endParaRPr lang="en-US" sz="788" dirty="0"/>
          </a:p>
        </p:txBody>
      </p:sp>
      <p:sp>
        <p:nvSpPr>
          <p:cNvPr id="71" name="Rectángulo 70">
            <a:extLst>
              <a:ext uri="{FF2B5EF4-FFF2-40B4-BE49-F238E27FC236}">
                <a16:creationId xmlns:a16="http://schemas.microsoft.com/office/drawing/2014/main" id="{D006D964-D5CB-4D12-B523-4871C51729B2}"/>
              </a:ext>
            </a:extLst>
          </p:cNvPr>
          <p:cNvSpPr/>
          <p:nvPr/>
        </p:nvSpPr>
        <p:spPr>
          <a:xfrm>
            <a:off x="2801748" y="5039407"/>
            <a:ext cx="1143736" cy="809913"/>
          </a:xfrm>
          <a:prstGeom prst="rect">
            <a:avLst/>
          </a:prstGeom>
        </p:spPr>
        <p:txBody>
          <a:bodyPr wrap="square" lIns="108000" tIns="81000" rIns="108000" bIns="81000">
            <a:spAutoFit/>
          </a:bodyPr>
          <a:lstStyle/>
          <a:p>
            <a:pPr lvl="0">
              <a:defRPr/>
            </a:pPr>
            <a:r>
              <a:rPr lang="ko-KR" altLang="en-US" sz="1050" kern="0" dirty="0">
                <a:solidFill>
                  <a:sysClr val="windowText" lastClr="000000"/>
                </a:solidFill>
              </a:rPr>
              <a:t>미끼를 다룰 때는 장갑을 착용해야 합니다</a:t>
            </a:r>
            <a:r>
              <a:rPr lang="en-US" altLang="ko-KR" sz="1050" kern="0" dirty="0">
                <a:solidFill>
                  <a:sysClr val="windowText" lastClr="000000"/>
                </a:solidFill>
              </a:rPr>
              <a:t>.</a:t>
            </a:r>
            <a:endParaRPr lang="en-US" sz="1050" kern="0" dirty="0">
              <a:solidFill>
                <a:sysClr val="windowText" lastClr="000000"/>
              </a:solidFill>
            </a:endParaRPr>
          </a:p>
        </p:txBody>
      </p:sp>
      <p:pic>
        <p:nvPicPr>
          <p:cNvPr id="69" name="Imagen 68" descr="Imagen que contiene guantes, ropa&#10;&#10;Descripción generada automáticamente">
            <a:extLst>
              <a:ext uri="{FF2B5EF4-FFF2-40B4-BE49-F238E27FC236}">
                <a16:creationId xmlns:a16="http://schemas.microsoft.com/office/drawing/2014/main" id="{C8063EA1-DF5B-4D6A-B1FE-EDD3CAE5D77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3470">
            <a:off x="2378982" y="4241585"/>
            <a:ext cx="929899" cy="825285"/>
          </a:xfrm>
          <a:prstGeom prst="rect">
            <a:avLst/>
          </a:prstGeom>
        </p:spPr>
      </p:pic>
      <p:sp>
        <p:nvSpPr>
          <p:cNvPr id="72" name="Rectángulo 71">
            <a:extLst>
              <a:ext uri="{FF2B5EF4-FFF2-40B4-BE49-F238E27FC236}">
                <a16:creationId xmlns:a16="http://schemas.microsoft.com/office/drawing/2014/main" id="{D5355EE7-CF4F-442B-A49C-6A3B51386638}"/>
              </a:ext>
            </a:extLst>
          </p:cNvPr>
          <p:cNvSpPr/>
          <p:nvPr/>
        </p:nvSpPr>
        <p:spPr>
          <a:xfrm>
            <a:off x="6629450" y="2152616"/>
            <a:ext cx="21014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ko-KR" altLang="en-US" sz="900" dirty="0"/>
              <a:t>사용 가능한 재료</a:t>
            </a:r>
            <a:r>
              <a:rPr lang="en-US" altLang="ko-KR" sz="900" dirty="0"/>
              <a:t>(</a:t>
            </a:r>
            <a:r>
              <a:rPr lang="ko-KR" altLang="en-US" sz="900" dirty="0"/>
              <a:t>목재</a:t>
            </a:r>
            <a:r>
              <a:rPr lang="en-US" altLang="ko-KR" sz="900" dirty="0"/>
              <a:t>, </a:t>
            </a:r>
            <a:r>
              <a:rPr lang="ko-KR" altLang="en-US" sz="900" dirty="0"/>
              <a:t>튜브</a:t>
            </a:r>
            <a:r>
              <a:rPr lang="en-US" altLang="ko-KR" sz="900" dirty="0"/>
              <a:t>, </a:t>
            </a:r>
            <a:r>
              <a:rPr lang="ko-KR" altLang="en-US" sz="900" dirty="0"/>
              <a:t>벽돌</a:t>
            </a:r>
            <a:r>
              <a:rPr lang="en-US" altLang="ko-KR" sz="900" dirty="0"/>
              <a:t>, </a:t>
            </a:r>
            <a:r>
              <a:rPr lang="ko-KR" altLang="en-US" sz="900" dirty="0"/>
              <a:t>타이어</a:t>
            </a:r>
            <a:r>
              <a:rPr lang="en-US" altLang="ko-KR" sz="900" dirty="0"/>
              <a:t>)</a:t>
            </a:r>
            <a:r>
              <a:rPr lang="ko-KR" altLang="en-US" sz="900" dirty="0"/>
              <a:t>를 사용합니다</a:t>
            </a:r>
            <a:r>
              <a:rPr lang="en-US" altLang="ko-KR" sz="900" dirty="0"/>
              <a:t>. </a:t>
            </a:r>
            <a:r>
              <a:rPr lang="ko-KR" altLang="en-US" sz="900" dirty="0"/>
              <a:t>쥐가 움직일 수 있고 구멍이 두 개가 되도록 하고</a:t>
            </a:r>
            <a:r>
              <a:rPr lang="en-US" altLang="ko-KR" sz="900" dirty="0"/>
              <a:t>, </a:t>
            </a:r>
            <a:r>
              <a:rPr lang="ko-KR" altLang="en-US" sz="900" dirty="0"/>
              <a:t>깨끗하고 건조한 쟁반에 충분한 살충제를 넣고 쥐가 찾을 수 있는 곳에 두세요</a:t>
            </a:r>
            <a:r>
              <a:rPr lang="en-US" altLang="ko-KR" sz="900" dirty="0"/>
              <a:t>. </a:t>
            </a:r>
            <a:endParaRPr lang="en-US" sz="900" dirty="0"/>
          </a:p>
        </p:txBody>
      </p:sp>
      <p:sp>
        <p:nvSpPr>
          <p:cNvPr id="73" name="Rectángulo 72">
            <a:extLst>
              <a:ext uri="{FF2B5EF4-FFF2-40B4-BE49-F238E27FC236}">
                <a16:creationId xmlns:a16="http://schemas.microsoft.com/office/drawing/2014/main" id="{15C65B61-CE8E-47C4-BD44-47573A1840CE}"/>
              </a:ext>
            </a:extLst>
          </p:cNvPr>
          <p:cNvSpPr/>
          <p:nvPr/>
        </p:nvSpPr>
        <p:spPr>
          <a:xfrm>
            <a:off x="6408054" y="4950214"/>
            <a:ext cx="211472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ko-KR" altLang="en-US" sz="900" dirty="0"/>
              <a:t>만약 계사 밖에 나무더미나 비슷한 구조물이 있다면</a:t>
            </a:r>
            <a:r>
              <a:rPr lang="en-US" altLang="ko-KR" sz="900" dirty="0"/>
              <a:t>, </a:t>
            </a:r>
            <a:r>
              <a:rPr lang="ko-KR" altLang="en-US" sz="900" dirty="0"/>
              <a:t>미끼를 계사입구에서 구조물 사이에 가장 짧은 길의 절반지점에 설치해야 합니다</a:t>
            </a:r>
            <a:r>
              <a:rPr lang="en-US" altLang="ko-KR" sz="900" dirty="0"/>
              <a:t>. </a:t>
            </a:r>
            <a:endParaRPr lang="en-US" sz="900" dirty="0"/>
          </a:p>
        </p:txBody>
      </p:sp>
      <p:sp>
        <p:nvSpPr>
          <p:cNvPr id="75" name="Rectángulo 42">
            <a:extLst>
              <a:ext uri="{FF2B5EF4-FFF2-40B4-BE49-F238E27FC236}">
                <a16:creationId xmlns:a16="http://schemas.microsoft.com/office/drawing/2014/main" id="{E5277B0C-CD78-4E93-9F19-A287F5135A95}"/>
              </a:ext>
            </a:extLst>
          </p:cNvPr>
          <p:cNvSpPr/>
          <p:nvPr/>
        </p:nvSpPr>
        <p:spPr>
          <a:xfrm>
            <a:off x="7163232" y="4166878"/>
            <a:ext cx="1562254" cy="55256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es-ES" sz="1350" kern="0">
              <a:solidFill>
                <a:sysClr val="window" lastClr="FFFFFF"/>
              </a:solidFill>
              <a:latin typeface="Arial"/>
            </a:endParaRPr>
          </a:p>
        </p:txBody>
      </p:sp>
      <p:grpSp>
        <p:nvGrpSpPr>
          <p:cNvPr id="42" name="Grupo 41">
            <a:extLst>
              <a:ext uri="{FF2B5EF4-FFF2-40B4-BE49-F238E27FC236}">
                <a16:creationId xmlns:a16="http://schemas.microsoft.com/office/drawing/2014/main" id="{95E8DF0D-4FD0-4499-B87E-B97DB0D30893}"/>
              </a:ext>
            </a:extLst>
          </p:cNvPr>
          <p:cNvGrpSpPr/>
          <p:nvPr/>
        </p:nvGrpSpPr>
        <p:grpSpPr>
          <a:xfrm>
            <a:off x="6495778" y="3511265"/>
            <a:ext cx="1191818" cy="1232241"/>
            <a:chOff x="9159967" y="4080511"/>
            <a:chExt cx="2606402" cy="2694804"/>
          </a:xfrm>
        </p:grpSpPr>
        <p:pic>
          <p:nvPicPr>
            <p:cNvPr id="36" name="Imagen 35" descr="Imagen que contiene exterior, pasto, sucio, parado&#10;&#10;Descripción generada automáticamente">
              <a:extLst>
                <a:ext uri="{FF2B5EF4-FFF2-40B4-BE49-F238E27FC236}">
                  <a16:creationId xmlns:a16="http://schemas.microsoft.com/office/drawing/2014/main" id="{052F97CB-7950-4947-9C15-0F51A7F380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29" r="12529"/>
            <a:stretch/>
          </p:blipFill>
          <p:spPr>
            <a:xfrm>
              <a:off x="9177251" y="4197854"/>
              <a:ext cx="2520000" cy="2520000"/>
            </a:xfrm>
            <a:prstGeom prst="ellipse">
              <a:avLst/>
            </a:prstGeom>
          </p:spPr>
        </p:pic>
        <p:grpSp>
          <p:nvGrpSpPr>
            <p:cNvPr id="64" name="Grupo 14">
              <a:extLst>
                <a:ext uri="{FF2B5EF4-FFF2-40B4-BE49-F238E27FC236}">
                  <a16:creationId xmlns:a16="http://schemas.microsoft.com/office/drawing/2014/main" id="{BED446B7-23E3-4E38-8E09-4C8B2EF824FE}"/>
                </a:ext>
              </a:extLst>
            </p:cNvPr>
            <p:cNvGrpSpPr/>
            <p:nvPr/>
          </p:nvGrpSpPr>
          <p:grpSpPr>
            <a:xfrm>
              <a:off x="9159967" y="4080511"/>
              <a:ext cx="2606402" cy="2694804"/>
              <a:chOff x="3211649" y="2225105"/>
              <a:chExt cx="1493840" cy="1543649"/>
            </a:xfrm>
          </p:grpSpPr>
          <p:sp>
            <p:nvSpPr>
              <p:cNvPr id="65" name="Elipse 16">
                <a:extLst>
                  <a:ext uri="{FF2B5EF4-FFF2-40B4-BE49-F238E27FC236}">
                    <a16:creationId xmlns:a16="http://schemas.microsoft.com/office/drawing/2014/main" id="{661E58A4-153B-43D8-BB33-76F53081B06F}"/>
                  </a:ext>
                </a:extLst>
              </p:cNvPr>
              <p:cNvSpPr/>
              <p:nvPr/>
            </p:nvSpPr>
            <p:spPr>
              <a:xfrm>
                <a:off x="3244986" y="2308251"/>
                <a:ext cx="1460503" cy="1460503"/>
              </a:xfrm>
              <a:prstGeom prst="ellipse">
                <a:avLst/>
              </a:prstGeom>
              <a:noFill/>
              <a:ln w="6350" cap="flat" cmpd="sng" algn="ctr">
                <a:solidFill>
                  <a:srgbClr val="6F798A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>
                  <a:defRPr/>
                </a:pPr>
                <a:endParaRPr lang="es-ES" sz="1350" kern="0">
                  <a:solidFill>
                    <a:sysClr val="window" lastClr="FFFFFF"/>
                  </a:solidFill>
                  <a:latin typeface="Arial"/>
                </a:endParaRPr>
              </a:p>
            </p:txBody>
          </p:sp>
          <p:sp>
            <p:nvSpPr>
              <p:cNvPr id="66" name="Elipse 17">
                <a:extLst>
                  <a:ext uri="{FF2B5EF4-FFF2-40B4-BE49-F238E27FC236}">
                    <a16:creationId xmlns:a16="http://schemas.microsoft.com/office/drawing/2014/main" id="{95ED67E5-61C9-493C-A059-740B74606CC6}"/>
                  </a:ext>
                </a:extLst>
              </p:cNvPr>
              <p:cNvSpPr/>
              <p:nvPr/>
            </p:nvSpPr>
            <p:spPr>
              <a:xfrm>
                <a:off x="3211649" y="2225105"/>
                <a:ext cx="1460503" cy="1460503"/>
              </a:xfrm>
              <a:prstGeom prst="ellipse">
                <a:avLst/>
              </a:prstGeom>
              <a:noFill/>
              <a:ln w="63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>
                  <a:defRPr/>
                </a:pPr>
                <a:endParaRPr lang="es-ES" sz="1350" kern="0">
                  <a:solidFill>
                    <a:sysClr val="window" lastClr="FFFFFF"/>
                  </a:solidFill>
                  <a:latin typeface="Arial"/>
                </a:endParaRPr>
              </a:p>
            </p:txBody>
          </p:sp>
        </p:grpSp>
      </p:grpSp>
      <p:sp>
        <p:nvSpPr>
          <p:cNvPr id="74" name="Rectángulo 73">
            <a:extLst>
              <a:ext uri="{FF2B5EF4-FFF2-40B4-BE49-F238E27FC236}">
                <a16:creationId xmlns:a16="http://schemas.microsoft.com/office/drawing/2014/main" id="{189144F8-30B2-4F2B-B3A9-4785A7472C3A}"/>
              </a:ext>
            </a:extLst>
          </p:cNvPr>
          <p:cNvSpPr/>
          <p:nvPr/>
        </p:nvSpPr>
        <p:spPr>
          <a:xfrm>
            <a:off x="7655991" y="4232483"/>
            <a:ext cx="114277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ko-KR" altLang="en-US" sz="900" dirty="0"/>
              <a:t>굴 근처나 가까운 곳에 미끼를 설치해야 합니다</a:t>
            </a:r>
            <a:r>
              <a:rPr lang="en-US" altLang="ko-KR" sz="900" dirty="0"/>
              <a:t>.</a:t>
            </a:r>
            <a:endParaRPr lang="en-US" sz="900" dirty="0"/>
          </a:p>
        </p:txBody>
      </p:sp>
      <p:sp>
        <p:nvSpPr>
          <p:cNvPr id="35" name="Rectángulo 69">
            <a:hlinkClick r:id="rId13" action="ppaction://hlinksldjump"/>
            <a:extLst>
              <a:ext uri="{FF2B5EF4-FFF2-40B4-BE49-F238E27FC236}">
                <a16:creationId xmlns:a16="http://schemas.microsoft.com/office/drawing/2014/main" id="{FC6FD70C-5381-4F1A-BD4E-EB6D02F209C0}"/>
              </a:ext>
            </a:extLst>
          </p:cNvPr>
          <p:cNvSpPr/>
          <p:nvPr/>
        </p:nvSpPr>
        <p:spPr>
          <a:xfrm>
            <a:off x="321680" y="5560516"/>
            <a:ext cx="422645" cy="34289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34BB46-725A-3744-A3D6-EA8BFCD2A5CA}"/>
              </a:ext>
            </a:extLst>
          </p:cNvPr>
          <p:cNvSpPr txBox="1"/>
          <p:nvPr/>
        </p:nvSpPr>
        <p:spPr>
          <a:xfrm>
            <a:off x="251520" y="926933"/>
            <a:ext cx="48564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/>
              <a:t>평가 및 모니터링 </a:t>
            </a:r>
            <a:r>
              <a:rPr lang="en-US" altLang="ko-KR" sz="2400" b="1" dirty="0"/>
              <a:t>– </a:t>
            </a:r>
            <a:r>
              <a:rPr lang="ko-KR" altLang="en-US" sz="2400" b="1" dirty="0"/>
              <a:t>미끼의 위치</a:t>
            </a:r>
            <a:endParaRPr lang="en-US" altLang="ko-KR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907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66 Rectángulo">
            <a:extLst>
              <a:ext uri="{FF2B5EF4-FFF2-40B4-BE49-F238E27FC236}">
                <a16:creationId xmlns:a16="http://schemas.microsoft.com/office/drawing/2014/main" id="{D32A4917-7315-4015-9703-050629317C39}"/>
              </a:ext>
            </a:extLst>
          </p:cNvPr>
          <p:cNvSpPr/>
          <p:nvPr/>
        </p:nvSpPr>
        <p:spPr>
          <a:xfrm>
            <a:off x="7693796" y="4737587"/>
            <a:ext cx="138403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67500" rIns="67500">
            <a:spAutoFit/>
          </a:bodyPr>
          <a:lstStyle/>
          <a:p>
            <a:pPr marL="0" lvl="1" algn="r"/>
            <a:r>
              <a:rPr lang="ko-KR" altLang="en-US" sz="900" dirty="0"/>
              <a:t>더러운 미끼는 교체합니다</a:t>
            </a:r>
            <a:r>
              <a:rPr lang="en-US" altLang="ko-KR" sz="900" dirty="0"/>
              <a:t>.</a:t>
            </a:r>
            <a:endParaRPr lang="en-US" sz="900" dirty="0"/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4E38892D-8465-46A3-A1DD-24DB68A61D20}"/>
              </a:ext>
            </a:extLst>
          </p:cNvPr>
          <p:cNvSpPr/>
          <p:nvPr/>
        </p:nvSpPr>
        <p:spPr>
          <a:xfrm>
            <a:off x="3098827" y="2026660"/>
            <a:ext cx="5632027" cy="3251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08000" tIns="81000" rIns="108000" bIns="81000">
            <a:spAutoFit/>
          </a:bodyPr>
          <a:lstStyle/>
          <a:p>
            <a:pPr marL="0" lvl="1">
              <a:spcBef>
                <a:spcPts val="525"/>
              </a:spcBef>
              <a:buClr>
                <a:schemeClr val="accent1"/>
              </a:buClr>
            </a:pP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3EE958B1-D6F3-41D9-96FA-02F569B81BA9}"/>
              </a:ext>
            </a:extLst>
          </p:cNvPr>
          <p:cNvGrpSpPr/>
          <p:nvPr/>
        </p:nvGrpSpPr>
        <p:grpSpPr>
          <a:xfrm>
            <a:off x="467916" y="2026660"/>
            <a:ext cx="2029903" cy="1659254"/>
            <a:chOff x="623888" y="1392358"/>
            <a:chExt cx="2706537" cy="2212338"/>
          </a:xfrm>
        </p:grpSpPr>
        <p:sp>
          <p:nvSpPr>
            <p:cNvPr id="70" name="Rectángulo 42">
              <a:extLst>
                <a:ext uri="{FF2B5EF4-FFF2-40B4-BE49-F238E27FC236}">
                  <a16:creationId xmlns:a16="http://schemas.microsoft.com/office/drawing/2014/main" id="{BDE97213-7550-45DC-A2D5-FAB740B542D3}"/>
                </a:ext>
              </a:extLst>
            </p:cNvPr>
            <p:cNvSpPr/>
            <p:nvPr/>
          </p:nvSpPr>
          <p:spPr>
            <a:xfrm>
              <a:off x="623888" y="1392358"/>
              <a:ext cx="2602270" cy="2205808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>
                <a:defRPr/>
              </a:pPr>
              <a:endParaRPr lang="es-ES" sz="1350" kern="0">
                <a:solidFill>
                  <a:sysClr val="window" lastClr="FFFFFF"/>
                </a:solidFill>
                <a:latin typeface="Arial"/>
              </a:endParaRPr>
            </a:p>
          </p:txBody>
        </p:sp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3B2FBF81-B466-4405-93C8-6D831A60A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8264" y="1614443"/>
              <a:ext cx="1353355" cy="1353355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27059397-F524-486F-AEF1-1074B1FB5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89608" y="2168155"/>
              <a:ext cx="1440817" cy="1430011"/>
            </a:xfrm>
            <a:prstGeom prst="rect">
              <a:avLst/>
            </a:prstGeom>
          </p:spPr>
        </p:pic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BF5C14EC-D474-437E-AFD9-F4B9CC049785}"/>
                </a:ext>
              </a:extLst>
            </p:cNvPr>
            <p:cNvSpPr/>
            <p:nvPr/>
          </p:nvSpPr>
          <p:spPr>
            <a:xfrm>
              <a:off x="624681" y="3050699"/>
              <a:ext cx="1674198" cy="553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/>
              <a:r>
                <a:rPr lang="en-US" sz="1050" dirty="0"/>
                <a:t>1</a:t>
              </a:r>
              <a:r>
                <a:rPr lang="ko-KR" altLang="en-US" sz="1050" dirty="0"/>
                <a:t>주일에 </a:t>
              </a:r>
              <a:r>
                <a:rPr lang="en-US" altLang="ko-KR" sz="1050" dirty="0"/>
                <a:t>2</a:t>
              </a:r>
              <a:r>
                <a:rPr lang="ko-KR" altLang="en-US" sz="1050" dirty="0"/>
                <a:t>회 점검합니다</a:t>
              </a:r>
              <a:r>
                <a:rPr lang="en-US" altLang="ko-KR" sz="1050" dirty="0"/>
                <a:t>.</a:t>
              </a:r>
              <a:endParaRPr lang="en-US" sz="1050" dirty="0"/>
            </a:p>
          </p:txBody>
        </p:sp>
      </p:grpSp>
      <p:pic>
        <p:nvPicPr>
          <p:cNvPr id="45" name="Imagen 44">
            <a:extLst>
              <a:ext uri="{FF2B5EF4-FFF2-40B4-BE49-F238E27FC236}">
                <a16:creationId xmlns:a16="http://schemas.microsoft.com/office/drawing/2014/main" id="{5E773F27-F1B2-4B13-8D06-A7026B8676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844" y="2656825"/>
            <a:ext cx="385731" cy="394026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BA792D17-565B-4751-99B8-9211A88D2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2694" y="1889523"/>
            <a:ext cx="3334121" cy="2030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29F2B583-D8E0-43C9-B57A-49BB188A44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4341" y="3785940"/>
            <a:ext cx="385731" cy="394026"/>
          </a:xfrm>
          <a:prstGeom prst="rect">
            <a:avLst/>
          </a:prstGeom>
        </p:spPr>
      </p:pic>
      <p:sp>
        <p:nvSpPr>
          <p:cNvPr id="48" name="Rectángulo 47">
            <a:extLst>
              <a:ext uri="{FF2B5EF4-FFF2-40B4-BE49-F238E27FC236}">
                <a16:creationId xmlns:a16="http://schemas.microsoft.com/office/drawing/2014/main" id="{CF4A1208-5A2B-40B8-BC69-BC11A73E60A1}"/>
              </a:ext>
            </a:extLst>
          </p:cNvPr>
          <p:cNvSpPr/>
          <p:nvPr/>
        </p:nvSpPr>
        <p:spPr>
          <a:xfrm>
            <a:off x="6847319" y="2026661"/>
            <a:ext cx="1883535" cy="1746067"/>
          </a:xfrm>
          <a:prstGeom prst="rect">
            <a:avLst/>
          </a:prstGeom>
          <a:noFill/>
        </p:spPr>
        <p:txBody>
          <a:bodyPr wrap="square" lIns="108000" tIns="81000" rIns="108000" bIns="81000">
            <a:spAutoFit/>
          </a:bodyPr>
          <a:lstStyle/>
          <a:p>
            <a:pPr marL="108000" indent="-108000">
              <a:spcBef>
                <a:spcPts val="525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ko-KR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양식을 사용하여 각 미끼 스테이션의 수</a:t>
            </a:r>
            <a:r>
              <a:rPr lang="en-US" altLang="ko-KR" sz="10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ko-KR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내려 놓은 미끼 수량 및 날짜를 기록합니다</a:t>
            </a:r>
            <a:r>
              <a:rPr lang="en-US" altLang="ko-KR" sz="10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08000" indent="-108000">
              <a:spcBef>
                <a:spcPts val="525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altLang="ko-KR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>
              <a:spcBef>
                <a:spcPts val="525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ko-KR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항상 정보를 기록하면</a:t>
            </a:r>
            <a:r>
              <a:rPr lang="en-US" altLang="ko-KR" sz="10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ko-KR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농장과 사료저장고의 주요 위험 지역을 파악하는 데 도움이 됩니다</a:t>
            </a:r>
            <a:r>
              <a:rPr lang="en-US" altLang="ko-KR" sz="10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5" name="Imagen 24" descr="Imagen que contiene tabla, plato, comida, pastel&#10;&#10;Descripción generada automáticamente">
            <a:extLst>
              <a:ext uri="{FF2B5EF4-FFF2-40B4-BE49-F238E27FC236}">
                <a16:creationId xmlns:a16="http://schemas.microsoft.com/office/drawing/2014/main" id="{8276408D-02AE-4EEC-9E0D-C497E8AE306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713" y="4385491"/>
            <a:ext cx="1500743" cy="1124981"/>
          </a:xfrm>
          <a:prstGeom prst="rect">
            <a:avLst/>
          </a:prstGeom>
        </p:spPr>
      </p:pic>
      <p:sp>
        <p:nvSpPr>
          <p:cNvPr id="77" name="66 Rectángulo">
            <a:extLst>
              <a:ext uri="{FF2B5EF4-FFF2-40B4-BE49-F238E27FC236}">
                <a16:creationId xmlns:a16="http://schemas.microsoft.com/office/drawing/2014/main" id="{F88CB96F-3F63-4BB3-9FBE-C9F1B77B439E}"/>
              </a:ext>
            </a:extLst>
          </p:cNvPr>
          <p:cNvSpPr/>
          <p:nvPr/>
        </p:nvSpPr>
        <p:spPr>
          <a:xfrm>
            <a:off x="467916" y="4392835"/>
            <a:ext cx="1951703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Ins="540000">
            <a:spAutoFit/>
          </a:bodyPr>
          <a:lstStyle/>
          <a:p>
            <a:pPr marL="0" lvl="1"/>
            <a:r>
              <a:rPr lang="ko-KR" altLang="en-US" sz="900" dirty="0"/>
              <a:t>미끼가 완전히 소진되면</a:t>
            </a:r>
            <a:r>
              <a:rPr lang="en-US" altLang="ko-KR" sz="900" dirty="0"/>
              <a:t>, </a:t>
            </a:r>
            <a:r>
              <a:rPr lang="ko-KR" altLang="en-US" sz="900" dirty="0"/>
              <a:t>초기 수량의 두 배를 내려 놓으십시오</a:t>
            </a:r>
            <a:r>
              <a:rPr lang="en-US" altLang="ko-KR" sz="900" dirty="0"/>
              <a:t>.</a:t>
            </a:r>
            <a:r>
              <a:rPr lang="ko-KR" altLang="en-US" sz="900" dirty="0"/>
              <a:t> </a:t>
            </a:r>
            <a:r>
              <a:rPr lang="ko-KR" altLang="en-US" sz="900" b="1" dirty="0"/>
              <a:t>미끼는 비워둘 수 없습니다</a:t>
            </a:r>
            <a:r>
              <a:rPr lang="en-US" altLang="ko-KR" sz="900" b="1" dirty="0"/>
              <a:t>.</a:t>
            </a:r>
            <a:endParaRPr lang="en-US" sz="900" b="1" dirty="0"/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680B7D25-85D3-4C6D-B64E-E429E1366FC6}"/>
              </a:ext>
            </a:extLst>
          </p:cNvPr>
          <p:cNvGrpSpPr/>
          <p:nvPr/>
        </p:nvGrpSpPr>
        <p:grpSpPr>
          <a:xfrm>
            <a:off x="1914723" y="4175819"/>
            <a:ext cx="1391373" cy="1438565"/>
            <a:chOff x="5655330" y="3326981"/>
            <a:chExt cx="2606402" cy="2694804"/>
          </a:xfrm>
        </p:grpSpPr>
        <p:pic>
          <p:nvPicPr>
            <p:cNvPr id="22" name="Imagen 21" descr="Imagen que contiene edificio, piedra, parado, viejo&#10;&#10;Descripción generada automáticamente">
              <a:extLst>
                <a:ext uri="{FF2B5EF4-FFF2-40B4-BE49-F238E27FC236}">
                  <a16:creationId xmlns:a16="http://schemas.microsoft.com/office/drawing/2014/main" id="{DD6E3256-7CE0-4B11-B241-AD70ED08A9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58" t="4664" r="21747" b="10054"/>
            <a:stretch/>
          </p:blipFill>
          <p:spPr>
            <a:xfrm>
              <a:off x="5672615" y="3444323"/>
              <a:ext cx="2520000" cy="2520000"/>
            </a:xfrm>
            <a:prstGeom prst="ellipse">
              <a:avLst/>
            </a:prstGeom>
          </p:spPr>
        </p:pic>
        <p:grpSp>
          <p:nvGrpSpPr>
            <p:cNvPr id="63" name="Grupo 62">
              <a:extLst>
                <a:ext uri="{FF2B5EF4-FFF2-40B4-BE49-F238E27FC236}">
                  <a16:creationId xmlns:a16="http://schemas.microsoft.com/office/drawing/2014/main" id="{88E6B3F1-0BCF-4895-8079-A8EC836D5F23}"/>
                </a:ext>
              </a:extLst>
            </p:cNvPr>
            <p:cNvGrpSpPr/>
            <p:nvPr/>
          </p:nvGrpSpPr>
          <p:grpSpPr>
            <a:xfrm>
              <a:off x="5655330" y="3326981"/>
              <a:ext cx="2606402" cy="2694804"/>
              <a:chOff x="3211649" y="2225105"/>
              <a:chExt cx="1493840" cy="1543649"/>
            </a:xfrm>
          </p:grpSpPr>
          <p:sp>
            <p:nvSpPr>
              <p:cNvPr id="68" name="Elipse 16">
                <a:extLst>
                  <a:ext uri="{FF2B5EF4-FFF2-40B4-BE49-F238E27FC236}">
                    <a16:creationId xmlns:a16="http://schemas.microsoft.com/office/drawing/2014/main" id="{E9B08871-1C95-4F3D-9E7C-806E731B18EB}"/>
                  </a:ext>
                </a:extLst>
              </p:cNvPr>
              <p:cNvSpPr/>
              <p:nvPr/>
            </p:nvSpPr>
            <p:spPr>
              <a:xfrm>
                <a:off x="3244986" y="2308251"/>
                <a:ext cx="1460503" cy="1460503"/>
              </a:xfrm>
              <a:prstGeom prst="ellipse">
                <a:avLst/>
              </a:prstGeom>
              <a:noFill/>
              <a:ln w="6350" cap="flat" cmpd="sng" algn="ctr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>
                  <a:defRPr/>
                </a:pPr>
                <a:endParaRPr lang="es-ES" sz="1350" kern="0">
                  <a:solidFill>
                    <a:sysClr val="window" lastClr="FFFFFF"/>
                  </a:solidFill>
                  <a:latin typeface="Arial"/>
                </a:endParaRPr>
              </a:p>
            </p:txBody>
          </p:sp>
          <p:sp>
            <p:nvSpPr>
              <p:cNvPr id="76" name="Elipse 17">
                <a:extLst>
                  <a:ext uri="{FF2B5EF4-FFF2-40B4-BE49-F238E27FC236}">
                    <a16:creationId xmlns:a16="http://schemas.microsoft.com/office/drawing/2014/main" id="{73B61252-2B4B-4148-B1C9-85CF7997EEB8}"/>
                  </a:ext>
                </a:extLst>
              </p:cNvPr>
              <p:cNvSpPr/>
              <p:nvPr/>
            </p:nvSpPr>
            <p:spPr>
              <a:xfrm>
                <a:off x="3211649" y="2225105"/>
                <a:ext cx="1460503" cy="1460503"/>
              </a:xfrm>
              <a:prstGeom prst="ellipse">
                <a:avLst/>
              </a:prstGeom>
              <a:noFill/>
              <a:ln w="63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800">
                  <a:defRPr/>
                </a:pPr>
                <a:endParaRPr lang="es-ES" sz="1350" kern="0">
                  <a:solidFill>
                    <a:sysClr val="window" lastClr="FFFFFF"/>
                  </a:solidFill>
                  <a:latin typeface="Arial"/>
                </a:endParaRPr>
              </a:p>
            </p:txBody>
          </p:sp>
        </p:grpSp>
      </p:grpSp>
      <p:sp>
        <p:nvSpPr>
          <p:cNvPr id="79" name="66 Rectángulo">
            <a:extLst>
              <a:ext uri="{FF2B5EF4-FFF2-40B4-BE49-F238E27FC236}">
                <a16:creationId xmlns:a16="http://schemas.microsoft.com/office/drawing/2014/main" id="{456B82C4-DD78-4B80-866C-E8E036404FE3}"/>
              </a:ext>
            </a:extLst>
          </p:cNvPr>
          <p:cNvSpPr/>
          <p:nvPr/>
        </p:nvSpPr>
        <p:spPr>
          <a:xfrm>
            <a:off x="3499539" y="4392834"/>
            <a:ext cx="158626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67500" rIns="67500">
            <a:spAutoFit/>
          </a:bodyPr>
          <a:lstStyle/>
          <a:p>
            <a:pPr marL="0" lvl="1"/>
            <a:r>
              <a:rPr lang="ko-KR" altLang="en-US" sz="900" dirty="0"/>
              <a:t>미끼가 일부만 섭취되면 초기 수량만큼 내려놓습니다</a:t>
            </a:r>
            <a:r>
              <a:rPr lang="en-US" altLang="ko-KR" sz="900" dirty="0"/>
              <a:t>. </a:t>
            </a:r>
            <a:endParaRPr lang="en-US" sz="900" dirty="0"/>
          </a:p>
        </p:txBody>
      </p:sp>
      <p:sp>
        <p:nvSpPr>
          <p:cNvPr id="80" name="66 Rectángulo">
            <a:extLst>
              <a:ext uri="{FF2B5EF4-FFF2-40B4-BE49-F238E27FC236}">
                <a16:creationId xmlns:a16="http://schemas.microsoft.com/office/drawing/2014/main" id="{47B4456D-B19B-4DD6-A8F9-C641543A95B3}"/>
              </a:ext>
            </a:extLst>
          </p:cNvPr>
          <p:cNvSpPr/>
          <p:nvPr/>
        </p:nvSpPr>
        <p:spPr>
          <a:xfrm>
            <a:off x="3691485" y="5021443"/>
            <a:ext cx="158626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67500" rIns="67500">
            <a:spAutoFit/>
          </a:bodyPr>
          <a:lstStyle/>
          <a:p>
            <a:pPr marL="0" lvl="1"/>
            <a:r>
              <a:rPr lang="ko-KR" altLang="en-US" sz="900" dirty="0"/>
              <a:t>미끼를 먹지 않은 경우 </a:t>
            </a:r>
            <a:r>
              <a:rPr lang="en-US" altLang="ko-KR" sz="900" dirty="0"/>
              <a:t>2</a:t>
            </a:r>
            <a:r>
              <a:rPr lang="ko-KR" altLang="en-US" sz="900" dirty="0"/>
              <a:t>주 후 반으로 줄이세요</a:t>
            </a:r>
            <a:r>
              <a:rPr lang="en-US" altLang="ko-KR" sz="900" dirty="0"/>
              <a:t>.</a:t>
            </a:r>
            <a:endParaRPr lang="en-US" sz="900" dirty="0"/>
          </a:p>
        </p:txBody>
      </p:sp>
      <p:pic>
        <p:nvPicPr>
          <p:cNvPr id="82" name="Imagen 81">
            <a:extLst>
              <a:ext uri="{FF2B5EF4-FFF2-40B4-BE49-F238E27FC236}">
                <a16:creationId xmlns:a16="http://schemas.microsoft.com/office/drawing/2014/main" id="{454DE020-2000-4AB8-B51B-763669B7FD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852" y="4750329"/>
            <a:ext cx="385731" cy="394026"/>
          </a:xfrm>
          <a:prstGeom prst="rect">
            <a:avLst/>
          </a:prstGeom>
        </p:spPr>
      </p:pic>
      <p:sp>
        <p:nvSpPr>
          <p:cNvPr id="27" name="Rectángulo 69">
            <a:hlinkClick r:id="rId11" action="ppaction://hlinksldjump"/>
            <a:extLst>
              <a:ext uri="{FF2B5EF4-FFF2-40B4-BE49-F238E27FC236}">
                <a16:creationId xmlns:a16="http://schemas.microsoft.com/office/drawing/2014/main" id="{FC6FD70C-5381-4F1A-BD4E-EB6D02F209C0}"/>
              </a:ext>
            </a:extLst>
          </p:cNvPr>
          <p:cNvSpPr/>
          <p:nvPr/>
        </p:nvSpPr>
        <p:spPr>
          <a:xfrm>
            <a:off x="321680" y="5560516"/>
            <a:ext cx="422645" cy="34289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DE26B3-558C-A8CF-FDD2-F5912E668305}"/>
              </a:ext>
            </a:extLst>
          </p:cNvPr>
          <p:cNvSpPr txBox="1"/>
          <p:nvPr/>
        </p:nvSpPr>
        <p:spPr>
          <a:xfrm>
            <a:off x="45769" y="883831"/>
            <a:ext cx="48564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/>
              <a:t>평가 및 모니터링 </a:t>
            </a:r>
            <a:r>
              <a:rPr lang="en-US" altLang="ko-KR" sz="2400" b="1" dirty="0"/>
              <a:t>– </a:t>
            </a:r>
            <a:r>
              <a:rPr lang="ko-KR" altLang="en-US" sz="2400" b="1" dirty="0"/>
              <a:t>미끼 점검</a:t>
            </a:r>
            <a:endParaRPr lang="en-US" altLang="ko-KR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2198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13C2A-7E16-B994-77C6-6B3AC6B21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ángulo 69">
            <a:hlinkClick r:id="rId3" action="ppaction://hlinksldjump"/>
            <a:extLst>
              <a:ext uri="{FF2B5EF4-FFF2-40B4-BE49-F238E27FC236}">
                <a16:creationId xmlns:a16="http://schemas.microsoft.com/office/drawing/2014/main" id="{F5AA2042-939D-B97B-30C3-A3C057967F6A}"/>
              </a:ext>
            </a:extLst>
          </p:cNvPr>
          <p:cNvSpPr/>
          <p:nvPr/>
        </p:nvSpPr>
        <p:spPr>
          <a:xfrm>
            <a:off x="321680" y="5560516"/>
            <a:ext cx="422645" cy="34289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14461F-E863-F6E1-1C9B-4EE9C902BE59}"/>
              </a:ext>
            </a:extLst>
          </p:cNvPr>
          <p:cNvSpPr txBox="1"/>
          <p:nvPr/>
        </p:nvSpPr>
        <p:spPr>
          <a:xfrm>
            <a:off x="321680" y="814051"/>
            <a:ext cx="48564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/>
              <a:t>평가 및 모니터링 </a:t>
            </a:r>
            <a:r>
              <a:rPr lang="en-US" altLang="ko-KR" sz="2400" b="1" dirty="0"/>
              <a:t>– </a:t>
            </a:r>
            <a:r>
              <a:rPr lang="ko-KR" altLang="en-US" sz="2400" b="1" dirty="0"/>
              <a:t>주의 사항</a:t>
            </a:r>
            <a:endParaRPr lang="en-US" altLang="ko-KR" sz="2400" b="1" dirty="0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64CE916A-E72B-506E-ADED-5D4AAE9434E5}"/>
              </a:ext>
            </a:extLst>
          </p:cNvPr>
          <p:cNvSpPr txBox="1">
            <a:spLocks/>
          </p:cNvSpPr>
          <p:nvPr/>
        </p:nvSpPr>
        <p:spPr>
          <a:xfrm>
            <a:off x="739388" y="1484784"/>
            <a:ext cx="7865060" cy="165618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1" hangingPunct="1"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1훈화양연화 R" panose="02020603020101020101" pitchFamily="18" charset="-127"/>
                <a:ea typeface="1훈화양연화 R" panose="02020603020101020101" pitchFamily="18" charset="-127"/>
                <a:cs typeface="Arial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ko-KR" altLang="en-US" sz="1600" i="1" dirty="0">
                <a:solidFill>
                  <a:schemeClr val="bg2">
                    <a:lumMod val="25000"/>
                  </a:schemeClr>
                </a:solidFill>
                <a:latin typeface="+mn-lt"/>
                <a:ea typeface="나눔고딕" panose="020D0604000000000000" pitchFamily="50" charset="-127"/>
              </a:rPr>
              <a:t>■ 유인제</a:t>
            </a:r>
            <a:r>
              <a:rPr lang="en-US" altLang="ko-KR" sz="1600" i="1" dirty="0">
                <a:solidFill>
                  <a:schemeClr val="bg2">
                    <a:lumMod val="25000"/>
                  </a:schemeClr>
                </a:solidFill>
                <a:latin typeface="+mn-lt"/>
                <a:ea typeface="나눔고딕" panose="020D0604000000000000" pitchFamily="50" charset="-127"/>
              </a:rPr>
              <a:t>: </a:t>
            </a:r>
            <a:r>
              <a:rPr lang="ko-KR" altLang="en-US" sz="1600" i="1" dirty="0">
                <a:solidFill>
                  <a:schemeClr val="bg2">
                    <a:lumMod val="25000"/>
                  </a:schemeClr>
                </a:solidFill>
                <a:latin typeface="+mn-lt"/>
                <a:ea typeface="나눔고딕" panose="020D0604000000000000" pitchFamily="50" charset="-127"/>
              </a:rPr>
              <a:t>사료</a:t>
            </a:r>
            <a:r>
              <a:rPr lang="en-US" altLang="ko-KR" sz="1600" i="1" dirty="0">
                <a:solidFill>
                  <a:schemeClr val="bg2">
                    <a:lumMod val="25000"/>
                  </a:schemeClr>
                </a:solidFill>
                <a:latin typeface="+mn-lt"/>
                <a:ea typeface="나눔고딕" panose="020D0604000000000000" pitchFamily="50" charset="-127"/>
              </a:rPr>
              <a:t>, </a:t>
            </a:r>
            <a:r>
              <a:rPr lang="ko-KR" altLang="en-US" sz="1600" i="1" dirty="0">
                <a:solidFill>
                  <a:schemeClr val="bg2">
                    <a:lumMod val="25000"/>
                  </a:schemeClr>
                </a:solidFill>
                <a:latin typeface="+mn-lt"/>
                <a:ea typeface="나눔고딕" panose="020D0604000000000000" pitchFamily="50" charset="-127"/>
              </a:rPr>
              <a:t>곡물가루</a:t>
            </a:r>
            <a:r>
              <a:rPr lang="en-US" altLang="ko-KR" sz="1600" i="1" dirty="0">
                <a:solidFill>
                  <a:schemeClr val="bg2">
                    <a:lumMod val="25000"/>
                  </a:schemeClr>
                </a:solidFill>
                <a:latin typeface="+mn-lt"/>
                <a:ea typeface="나눔고딕" panose="020D0604000000000000" pitchFamily="50" charset="-127"/>
              </a:rPr>
              <a:t>(</a:t>
            </a:r>
            <a:r>
              <a:rPr lang="ko-KR" altLang="en-US" sz="1600" i="1" dirty="0">
                <a:solidFill>
                  <a:schemeClr val="bg2">
                    <a:lumMod val="25000"/>
                  </a:schemeClr>
                </a:solidFill>
                <a:latin typeface="+mn-lt"/>
                <a:ea typeface="나눔고딕" panose="020D0604000000000000" pitchFamily="50" charset="-127"/>
              </a:rPr>
              <a:t>밀가루</a:t>
            </a:r>
            <a:r>
              <a:rPr lang="en-US" altLang="ko-KR" sz="1600" i="1" dirty="0">
                <a:solidFill>
                  <a:schemeClr val="bg2">
                    <a:lumMod val="25000"/>
                  </a:schemeClr>
                </a:solidFill>
                <a:latin typeface="+mn-lt"/>
                <a:ea typeface="나눔고딕" panose="020D0604000000000000" pitchFamily="50" charset="-127"/>
              </a:rPr>
              <a:t>, </a:t>
            </a:r>
            <a:r>
              <a:rPr lang="ko-KR" altLang="en-US" sz="1600" i="1" dirty="0">
                <a:solidFill>
                  <a:schemeClr val="bg2">
                    <a:lumMod val="25000"/>
                  </a:schemeClr>
                </a:solidFill>
                <a:latin typeface="+mn-lt"/>
                <a:ea typeface="나눔고딕" panose="020D0604000000000000" pitchFamily="50" charset="-127"/>
              </a:rPr>
              <a:t>옥수수전분</a:t>
            </a:r>
            <a:r>
              <a:rPr lang="en-US" altLang="ko-KR" sz="1600" i="1" dirty="0">
                <a:solidFill>
                  <a:schemeClr val="bg2">
                    <a:lumMod val="25000"/>
                  </a:schemeClr>
                </a:solidFill>
                <a:latin typeface="+mn-lt"/>
                <a:ea typeface="나눔고딕" panose="020D0604000000000000" pitchFamily="50" charset="-127"/>
              </a:rPr>
              <a:t>, </a:t>
            </a:r>
            <a:r>
              <a:rPr lang="ko-KR" altLang="en-US" sz="1600" i="1" dirty="0">
                <a:solidFill>
                  <a:schemeClr val="bg2">
                    <a:lumMod val="25000"/>
                  </a:schemeClr>
                </a:solidFill>
                <a:latin typeface="+mn-lt"/>
                <a:ea typeface="나눔고딕" panose="020D0604000000000000" pitchFamily="50" charset="-127"/>
              </a:rPr>
              <a:t>미숫가루</a:t>
            </a:r>
            <a:r>
              <a:rPr lang="en-US" altLang="ko-KR" sz="1600" i="1" dirty="0">
                <a:solidFill>
                  <a:schemeClr val="bg2">
                    <a:lumMod val="25000"/>
                  </a:schemeClr>
                </a:solidFill>
                <a:latin typeface="+mn-lt"/>
                <a:ea typeface="나눔고딕" panose="020D0604000000000000" pitchFamily="50" charset="-127"/>
              </a:rPr>
              <a:t>…), </a:t>
            </a:r>
            <a:r>
              <a:rPr lang="ko-KR" altLang="en-US" sz="1600" i="1" dirty="0">
                <a:solidFill>
                  <a:schemeClr val="bg2">
                    <a:lumMod val="25000"/>
                  </a:schemeClr>
                </a:solidFill>
                <a:latin typeface="+mn-lt"/>
                <a:ea typeface="나눔고딕" panose="020D0604000000000000" pitchFamily="50" charset="-127"/>
              </a:rPr>
              <a:t>라면</a:t>
            </a:r>
            <a:r>
              <a:rPr lang="en-US" altLang="ko-KR" sz="1600" i="1" dirty="0">
                <a:solidFill>
                  <a:schemeClr val="bg2">
                    <a:lumMod val="25000"/>
                  </a:schemeClr>
                </a:solidFill>
                <a:latin typeface="+mn-lt"/>
                <a:ea typeface="나눔고딕" panose="020D0604000000000000" pitchFamily="50" charset="-127"/>
              </a:rPr>
              <a:t>, </a:t>
            </a:r>
            <a:r>
              <a:rPr lang="ko-KR" altLang="en-US" sz="1600" i="1" dirty="0" err="1">
                <a:solidFill>
                  <a:schemeClr val="bg2">
                    <a:lumMod val="25000"/>
                  </a:schemeClr>
                </a:solidFill>
                <a:latin typeface="+mn-lt"/>
                <a:ea typeface="나눔고딕" panose="020D0604000000000000" pitchFamily="50" charset="-127"/>
              </a:rPr>
              <a:t>건새우</a:t>
            </a:r>
            <a:r>
              <a:rPr lang="en-US" altLang="ko-KR" sz="1600" i="1" dirty="0">
                <a:solidFill>
                  <a:schemeClr val="bg2">
                    <a:lumMod val="25000"/>
                  </a:schemeClr>
                </a:solidFill>
                <a:latin typeface="+mn-lt"/>
                <a:ea typeface="나눔고딕" panose="020D0604000000000000" pitchFamily="50" charset="-127"/>
              </a:rPr>
              <a:t>, </a:t>
            </a:r>
            <a:r>
              <a:rPr lang="ko-KR" altLang="en-US" sz="1600" i="1" dirty="0" err="1">
                <a:solidFill>
                  <a:schemeClr val="bg2">
                    <a:lumMod val="25000"/>
                  </a:schemeClr>
                </a:solidFill>
                <a:latin typeface="+mn-lt"/>
                <a:ea typeface="나눔고딕" panose="020D0604000000000000" pitchFamily="50" charset="-127"/>
              </a:rPr>
              <a:t>건멸치</a:t>
            </a:r>
            <a:endParaRPr lang="en-US" altLang="ko-KR" sz="1600" i="1" dirty="0">
              <a:solidFill>
                <a:schemeClr val="bg2">
                  <a:lumMod val="25000"/>
                </a:schemeClr>
              </a:solidFill>
              <a:latin typeface="+mn-lt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i="1" dirty="0">
                <a:solidFill>
                  <a:schemeClr val="bg2">
                    <a:lumMod val="25000"/>
                  </a:schemeClr>
                </a:solidFill>
                <a:latin typeface="+mn-lt"/>
                <a:ea typeface="나눔고딕" panose="020D0604000000000000" pitchFamily="50" charset="-127"/>
              </a:rPr>
              <a:t>■ </a:t>
            </a:r>
            <a:r>
              <a:rPr lang="ko-KR" altLang="en-US" sz="1600" i="1" dirty="0" err="1">
                <a:solidFill>
                  <a:schemeClr val="bg2">
                    <a:lumMod val="25000"/>
                  </a:schemeClr>
                </a:solidFill>
                <a:latin typeface="+mn-lt"/>
                <a:ea typeface="나눔고딕" panose="020D0604000000000000" pitchFamily="50" charset="-127"/>
              </a:rPr>
              <a:t>가루형</a:t>
            </a:r>
            <a:r>
              <a:rPr lang="ko-KR" altLang="en-US" sz="1600" i="1" dirty="0">
                <a:solidFill>
                  <a:schemeClr val="bg2">
                    <a:lumMod val="25000"/>
                  </a:schemeClr>
                </a:solidFill>
                <a:latin typeface="+mn-lt"/>
                <a:ea typeface="나눔고딕" panose="020D0604000000000000" pitchFamily="50" charset="-127"/>
              </a:rPr>
              <a:t> </a:t>
            </a:r>
            <a:r>
              <a:rPr lang="ko-KR" altLang="en-US" sz="1600" i="1" dirty="0" err="1">
                <a:solidFill>
                  <a:schemeClr val="bg2">
                    <a:lumMod val="25000"/>
                  </a:schemeClr>
                </a:solidFill>
                <a:latin typeface="+mn-lt"/>
                <a:ea typeface="나눔고딕" panose="020D0604000000000000" pitchFamily="50" charset="-127"/>
              </a:rPr>
              <a:t>살서제</a:t>
            </a:r>
            <a:r>
              <a:rPr lang="ko-KR" altLang="en-US" sz="1600" i="1" dirty="0">
                <a:solidFill>
                  <a:schemeClr val="bg2">
                    <a:lumMod val="25000"/>
                  </a:schemeClr>
                </a:solidFill>
                <a:latin typeface="+mn-lt"/>
                <a:ea typeface="나눔고딕" panose="020D0604000000000000" pitchFamily="50" charset="-127"/>
              </a:rPr>
              <a:t> 혼합비율</a:t>
            </a:r>
            <a:r>
              <a:rPr lang="en-US" altLang="ko-KR" sz="1600" i="1" dirty="0">
                <a:solidFill>
                  <a:schemeClr val="bg2">
                    <a:lumMod val="25000"/>
                  </a:schemeClr>
                </a:solidFill>
                <a:latin typeface="+mn-lt"/>
                <a:ea typeface="나눔고딕" panose="020D0604000000000000" pitchFamily="50" charset="-127"/>
              </a:rPr>
              <a:t>:  ▤ </a:t>
            </a:r>
            <a:r>
              <a:rPr lang="ko-KR" altLang="en-US" sz="1600" i="1" dirty="0" err="1">
                <a:solidFill>
                  <a:schemeClr val="bg2">
                    <a:lumMod val="25000"/>
                  </a:schemeClr>
                </a:solidFill>
                <a:latin typeface="+mn-lt"/>
                <a:ea typeface="나눔고딕" panose="020D0604000000000000" pitchFamily="50" charset="-127"/>
              </a:rPr>
              <a:t>독미끼용</a:t>
            </a:r>
            <a:r>
              <a:rPr lang="ko-KR" altLang="en-US" sz="1600" i="1" dirty="0">
                <a:solidFill>
                  <a:schemeClr val="bg2">
                    <a:lumMod val="25000"/>
                  </a:schemeClr>
                </a:solidFill>
                <a:latin typeface="+mn-lt"/>
                <a:ea typeface="나눔고딕" panose="020D0604000000000000" pitchFamily="50" charset="-127"/>
              </a:rPr>
              <a:t> </a:t>
            </a:r>
            <a:r>
              <a:rPr lang="en-US" altLang="ko-KR" sz="1600" i="1" dirty="0">
                <a:solidFill>
                  <a:schemeClr val="bg2">
                    <a:lumMod val="25000"/>
                  </a:schemeClr>
                </a:solidFill>
                <a:latin typeface="+mn-lt"/>
                <a:ea typeface="나눔고딕" panose="020D0604000000000000" pitchFamily="50" charset="-127"/>
              </a:rPr>
              <a:t>– 5~10%, </a:t>
            </a:r>
          </a:p>
          <a:p>
            <a:pPr>
              <a:lnSpc>
                <a:spcPct val="150000"/>
              </a:lnSpc>
            </a:pPr>
            <a:r>
              <a:rPr lang="en-US" altLang="ko-KR" sz="1600" i="1" dirty="0">
                <a:solidFill>
                  <a:schemeClr val="bg2">
                    <a:lumMod val="25000"/>
                  </a:schemeClr>
                </a:solidFill>
                <a:latin typeface="+mn-lt"/>
                <a:ea typeface="나눔고딕" panose="020D0604000000000000" pitchFamily="50" charset="-127"/>
              </a:rPr>
              <a:t>                                   ▤ TP – 10~20%</a:t>
            </a:r>
          </a:p>
          <a:p>
            <a:pPr>
              <a:lnSpc>
                <a:spcPct val="150000"/>
              </a:lnSpc>
            </a:pPr>
            <a:r>
              <a:rPr lang="ko-KR" altLang="en-US" sz="1600" i="1" dirty="0">
                <a:solidFill>
                  <a:schemeClr val="bg2">
                    <a:lumMod val="25000"/>
                  </a:schemeClr>
                </a:solidFill>
                <a:latin typeface="+mn-lt"/>
                <a:ea typeface="나눔고딕" panose="020D0604000000000000" pitchFamily="50" charset="-127"/>
              </a:rPr>
              <a:t>■ 기타 첨가물</a:t>
            </a:r>
            <a:r>
              <a:rPr lang="en-US" altLang="ko-KR" sz="1600" i="1" dirty="0">
                <a:solidFill>
                  <a:schemeClr val="bg2">
                    <a:lumMod val="25000"/>
                  </a:schemeClr>
                </a:solidFill>
                <a:latin typeface="+mn-lt"/>
                <a:ea typeface="나눔고딕" panose="020D0604000000000000" pitchFamily="50" charset="-127"/>
              </a:rPr>
              <a:t>: </a:t>
            </a:r>
            <a:r>
              <a:rPr lang="ko-KR" altLang="en-US" sz="1600" i="1" dirty="0">
                <a:solidFill>
                  <a:schemeClr val="bg2">
                    <a:lumMod val="25000"/>
                  </a:schemeClr>
                </a:solidFill>
                <a:latin typeface="+mn-lt"/>
                <a:ea typeface="나눔고딕" panose="020D0604000000000000" pitchFamily="50" charset="-127"/>
              </a:rPr>
              <a:t>설탕</a:t>
            </a:r>
            <a:r>
              <a:rPr lang="en-US" altLang="ko-KR" sz="1600" i="1" dirty="0">
                <a:solidFill>
                  <a:schemeClr val="bg2">
                    <a:lumMod val="25000"/>
                  </a:schemeClr>
                </a:solidFill>
                <a:latin typeface="+mn-lt"/>
                <a:ea typeface="나눔고딕" panose="020D0604000000000000" pitchFamily="50" charset="-127"/>
              </a:rPr>
              <a:t>(10~50%), </a:t>
            </a:r>
            <a:r>
              <a:rPr lang="ko-KR" altLang="en-US" sz="1600" i="1" dirty="0">
                <a:solidFill>
                  <a:schemeClr val="bg2">
                    <a:lumMod val="25000"/>
                  </a:schemeClr>
                </a:solidFill>
                <a:latin typeface="+mn-lt"/>
                <a:ea typeface="나눔고딕" panose="020D0604000000000000" pitchFamily="50" charset="-127"/>
              </a:rPr>
              <a:t>옥수수기름</a:t>
            </a:r>
            <a:r>
              <a:rPr lang="en-US" altLang="ko-KR" sz="1600" i="1" dirty="0">
                <a:solidFill>
                  <a:schemeClr val="bg2">
                    <a:lumMod val="25000"/>
                  </a:schemeClr>
                </a:solidFill>
                <a:latin typeface="+mn-lt"/>
                <a:ea typeface="나눔고딕" panose="020D0604000000000000" pitchFamily="50" charset="-127"/>
              </a:rPr>
              <a:t>(5% </a:t>
            </a:r>
            <a:r>
              <a:rPr lang="ko-KR" altLang="en-US" sz="1600" i="1" dirty="0">
                <a:solidFill>
                  <a:schemeClr val="bg2">
                    <a:lumMod val="25000"/>
                  </a:schemeClr>
                </a:solidFill>
                <a:latin typeface="+mn-lt"/>
                <a:ea typeface="나눔고딕" panose="020D0604000000000000" pitchFamily="50" charset="-127"/>
              </a:rPr>
              <a:t>이내</a:t>
            </a:r>
            <a:r>
              <a:rPr lang="en-US" altLang="ko-KR" sz="1600" i="1" dirty="0">
                <a:solidFill>
                  <a:schemeClr val="bg2">
                    <a:lumMod val="25000"/>
                  </a:schemeClr>
                </a:solidFill>
                <a:latin typeface="+mn-lt"/>
                <a:ea typeface="나눔고딕" panose="020D0604000000000000" pitchFamily="50" charset="-127"/>
              </a:rPr>
              <a:t>)</a:t>
            </a:r>
            <a:endParaRPr lang="ko-KR" altLang="en-US" sz="1600" b="0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나눔고딕" panose="020D0604000000000000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94D9A98-581E-4A66-3942-E2FAF9934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919" y="3329364"/>
            <a:ext cx="2491068" cy="1539796"/>
          </a:xfrm>
          <a:prstGeom prst="rect">
            <a:avLst/>
          </a:prstGeom>
        </p:spPr>
      </p:pic>
      <p:sp>
        <p:nvSpPr>
          <p:cNvPr id="5" name="제목 1">
            <a:extLst>
              <a:ext uri="{FF2B5EF4-FFF2-40B4-BE49-F238E27FC236}">
                <a16:creationId xmlns:a16="http://schemas.microsoft.com/office/drawing/2014/main" id="{D6861179-49B7-622E-9069-C827E0360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2563" y="3456672"/>
            <a:ext cx="3139518" cy="1222950"/>
          </a:xfrm>
        </p:spPr>
        <p:txBody>
          <a:bodyPr>
            <a:noAutofit/>
          </a:bodyPr>
          <a:lstStyle/>
          <a:p>
            <a:r>
              <a:rPr lang="en-US" altLang="ko-KR" sz="2400" dirty="0"/>
              <a:t>5mm </a:t>
            </a:r>
            <a:r>
              <a:rPr lang="ko-KR" altLang="en-US" sz="2400" dirty="0"/>
              <a:t>이상 두툼하게</a:t>
            </a:r>
            <a:r>
              <a:rPr lang="en-US" altLang="ko-KR" sz="2400" dirty="0"/>
              <a:t>...</a:t>
            </a:r>
            <a:endParaRPr lang="ko-KR" altLang="en-US" sz="2400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B3FE00BF-4B6D-626F-18CF-A76BCFEC9F04}"/>
              </a:ext>
            </a:extLst>
          </p:cNvPr>
          <p:cNvSpPr/>
          <p:nvPr/>
        </p:nvSpPr>
        <p:spPr>
          <a:xfrm>
            <a:off x="4352563" y="4250071"/>
            <a:ext cx="330870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5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발자국을 확인하고 </a:t>
            </a:r>
            <a:r>
              <a:rPr lang="ko-KR" altLang="en-US" sz="1500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난뒤에는</a:t>
            </a:r>
            <a:r>
              <a:rPr lang="ko-KR" altLang="en-US" sz="15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ko-KR" altLang="en-US" sz="1500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주걱같은</a:t>
            </a:r>
            <a:r>
              <a:rPr lang="ko-KR" altLang="en-US" sz="15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것으로 다시 평평하게</a:t>
            </a:r>
            <a:r>
              <a:rPr lang="en-US" altLang="ko-KR" sz="15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35D1230B-1E98-3ECF-1178-AD4144C36C39}"/>
              </a:ext>
            </a:extLst>
          </p:cNvPr>
          <p:cNvSpPr/>
          <p:nvPr/>
        </p:nvSpPr>
        <p:spPr>
          <a:xfrm>
            <a:off x="4352563" y="5626416"/>
            <a:ext cx="330870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5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주기적으로 관리하지 않으면  이렇게 무용지물이 됩니다</a:t>
            </a:r>
            <a:r>
              <a:rPr lang="en-US" altLang="ko-KR" sz="15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FF58C80-59F6-F20F-0651-87E6D7D7D6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01571" y="4487609"/>
            <a:ext cx="1394120" cy="248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8296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CC2FEF94-62AB-5EB5-31F2-03E896057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8541" y="3292054"/>
            <a:ext cx="103939" cy="207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1435" tIns="25718" rIns="51435" bIns="25718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1013" dirty="0">
              <a:ea typeface="Noto Sans KR SemiBold" panose="020B0200000000000000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58104D-91E7-D804-A9B6-CBE891872761}"/>
              </a:ext>
            </a:extLst>
          </p:cNvPr>
          <p:cNvSpPr txBox="1"/>
          <p:nvPr/>
        </p:nvSpPr>
        <p:spPr>
          <a:xfrm>
            <a:off x="280778" y="1576158"/>
            <a:ext cx="6513767" cy="980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2100" b="1" dirty="0" err="1"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차단방역이란</a:t>
            </a:r>
            <a:r>
              <a:rPr lang="en-US" altLang="ko-KR" sz="2100" b="1" dirty="0"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? </a:t>
            </a:r>
          </a:p>
          <a:p>
            <a:pPr>
              <a:lnSpc>
                <a:spcPts val="2400"/>
              </a:lnSpc>
            </a:pPr>
            <a:r>
              <a:rPr lang="ko-KR" altLang="en-US" sz="1500" dirty="0"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축사내로 유입되는 미생물의 절대적인 숫자를</a:t>
            </a:r>
            <a:r>
              <a:rPr lang="en-US" altLang="ko-KR" sz="1500" dirty="0"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,</a:t>
            </a:r>
            <a:r>
              <a:rPr lang="ko-KR" altLang="en-US" sz="1500" dirty="0"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 가축이 감염될 수 있는 </a:t>
            </a:r>
            <a:endParaRPr lang="en-US" altLang="ko-KR" sz="1500" dirty="0">
              <a:latin typeface="Noto Sans KR SemiBold" panose="020B0200000000000000" pitchFamily="50" charset="-127"/>
              <a:ea typeface="Noto Sans KR SemiBold" panose="020B0200000000000000" pitchFamily="50" charset="-127"/>
            </a:endParaRPr>
          </a:p>
          <a:p>
            <a:pPr>
              <a:lnSpc>
                <a:spcPts val="2400"/>
              </a:lnSpc>
            </a:pPr>
            <a:r>
              <a:rPr lang="ko-KR" altLang="en-US" sz="1500" dirty="0">
                <a:solidFill>
                  <a:srgbClr val="FF0000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최소 임계치 </a:t>
            </a:r>
            <a:r>
              <a:rPr lang="ko-KR" altLang="en-US" sz="1500" dirty="0"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이하로 유지하여 줌으로써 </a:t>
            </a:r>
            <a:r>
              <a:rPr lang="ko-KR" altLang="en-US" sz="1500" dirty="0">
                <a:solidFill>
                  <a:srgbClr val="FF0000"/>
                </a:solidFill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감염기회</a:t>
            </a:r>
            <a:r>
              <a:rPr lang="ko-KR" altLang="en-US" sz="1500" dirty="0">
                <a:latin typeface="Noto Sans KR SemiBold" panose="020B0200000000000000" pitchFamily="50" charset="-127"/>
                <a:ea typeface="Noto Sans KR SemiBold" panose="020B0200000000000000" pitchFamily="50" charset="-127"/>
              </a:rPr>
              <a:t>를 차단 하는 모든 활동</a:t>
            </a:r>
            <a:endParaRPr lang="ko-KR" altLang="en-US" sz="1200" dirty="0">
              <a:latin typeface="Noto Sans KR Medium" panose="020B0200000000000000" pitchFamily="50" charset="-127"/>
              <a:ea typeface="Noto Sans KR Medium" panose="020B0200000000000000" pitchFamily="50" charset="-127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016011AD-6EF9-CE1B-C3F0-FFED7864D7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985" y="4159973"/>
            <a:ext cx="860451" cy="860451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E86BCC32-16B6-EEB0-B2BC-7850D233EC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751" y="4128444"/>
            <a:ext cx="876569" cy="876569"/>
          </a:xfrm>
          <a:prstGeom prst="rect">
            <a:avLst/>
          </a:prstGeom>
        </p:spPr>
      </p:pic>
      <p:grpSp>
        <p:nvGrpSpPr>
          <p:cNvPr id="22" name="그룹 21">
            <a:extLst>
              <a:ext uri="{FF2B5EF4-FFF2-40B4-BE49-F238E27FC236}">
                <a16:creationId xmlns:a16="http://schemas.microsoft.com/office/drawing/2014/main" id="{EA237F52-4C6C-1199-92AE-7B00465728F4}"/>
              </a:ext>
            </a:extLst>
          </p:cNvPr>
          <p:cNvGrpSpPr/>
          <p:nvPr/>
        </p:nvGrpSpPr>
        <p:grpSpPr>
          <a:xfrm>
            <a:off x="5742715" y="4279953"/>
            <a:ext cx="948710" cy="725060"/>
            <a:chOff x="6840266" y="4622621"/>
            <a:chExt cx="1878194" cy="1388101"/>
          </a:xfrm>
        </p:grpSpPr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C35CC6C0-3FFF-E892-2A05-E7274878F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0359" y="4622621"/>
              <a:ext cx="1388101" cy="1388101"/>
            </a:xfrm>
            <a:prstGeom prst="rect">
              <a:avLst/>
            </a:prstGeom>
          </p:spPr>
        </p:pic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05B42E7B-5B18-712C-5423-7F4108BE0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89031">
              <a:off x="6840266" y="4622621"/>
              <a:ext cx="1388101" cy="1388101"/>
            </a:xfrm>
            <a:prstGeom prst="rect">
              <a:avLst/>
            </a:prstGeom>
          </p:spPr>
        </p:pic>
      </p:grpSp>
      <p:pic>
        <p:nvPicPr>
          <p:cNvPr id="25" name="그림 24">
            <a:extLst>
              <a:ext uri="{FF2B5EF4-FFF2-40B4-BE49-F238E27FC236}">
                <a16:creationId xmlns:a16="http://schemas.microsoft.com/office/drawing/2014/main" id="{15D14F0D-7072-D6A9-43DF-9B4F9903F4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118" y="4203925"/>
            <a:ext cx="816500" cy="816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C0ECBA-E307-A7EF-BB85-821B141C78C1}"/>
              </a:ext>
            </a:extLst>
          </p:cNvPr>
          <p:cNvSpPr txBox="1"/>
          <p:nvPr/>
        </p:nvSpPr>
        <p:spPr>
          <a:xfrm>
            <a:off x="345460" y="2991181"/>
            <a:ext cx="4619018" cy="203132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457189">
              <a:defRPr/>
            </a:pPr>
            <a:r>
              <a:rPr lang="en-US" altLang="zh-CN" dirty="0">
                <a:solidFill>
                  <a:srgbClr val="003187"/>
                </a:solidFill>
                <a:latin typeface="Baskerville Old Face" panose="02020602080505020303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Basic principles of biosecurity</a:t>
            </a:r>
          </a:p>
          <a:p>
            <a:pPr defTabSz="457189">
              <a:defRPr/>
            </a:pPr>
            <a:endParaRPr lang="en-US" altLang="zh-CN" dirty="0">
              <a:solidFill>
                <a:srgbClr val="003187"/>
              </a:solidFill>
              <a:latin typeface="Baskerville Old Face" panose="02020602080505020303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57168" indent="-257168" defTabSz="457189">
              <a:buFont typeface="+mj-lt"/>
              <a:buAutoNum type="arabicPeriod"/>
              <a:defRPr/>
            </a:pPr>
            <a:r>
              <a:rPr lang="en-US" altLang="zh-CN" dirty="0">
                <a:solidFill>
                  <a:srgbClr val="003187"/>
                </a:solidFill>
                <a:latin typeface="Baskerville Old Face" panose="02020602080505020303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Isolation</a:t>
            </a:r>
          </a:p>
          <a:p>
            <a:pPr marL="257168" indent="-257168" defTabSz="457189">
              <a:buFont typeface="+mj-lt"/>
              <a:buAutoNum type="arabicPeriod"/>
              <a:defRPr/>
            </a:pPr>
            <a:endParaRPr lang="en-US" altLang="zh-CN" dirty="0">
              <a:solidFill>
                <a:srgbClr val="003187"/>
              </a:solidFill>
              <a:latin typeface="Baskerville Old Face" panose="02020602080505020303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57168" indent="-257168" defTabSz="457189">
              <a:buFont typeface="+mj-lt"/>
              <a:buAutoNum type="arabicPeriod"/>
              <a:defRPr/>
            </a:pPr>
            <a:r>
              <a:rPr lang="en-US" altLang="zh-CN" dirty="0">
                <a:solidFill>
                  <a:srgbClr val="003187"/>
                </a:solidFill>
                <a:latin typeface="Baskerville Old Face" panose="02020602080505020303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Sanitation</a:t>
            </a:r>
          </a:p>
          <a:p>
            <a:pPr marL="257168" indent="-257168" defTabSz="457189">
              <a:buFont typeface="+mj-lt"/>
              <a:buAutoNum type="arabicPeriod"/>
              <a:defRPr/>
            </a:pPr>
            <a:endParaRPr lang="en-US" altLang="zh-CN" dirty="0">
              <a:solidFill>
                <a:srgbClr val="003187"/>
              </a:solidFill>
              <a:latin typeface="Baskerville Old Face" panose="02020602080505020303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57168" indent="-257168" defTabSz="457189">
              <a:buFont typeface="+mj-lt"/>
              <a:buAutoNum type="arabicPeriod"/>
              <a:defRPr/>
            </a:pPr>
            <a:r>
              <a:rPr lang="en-US" altLang="zh-CN" dirty="0">
                <a:solidFill>
                  <a:srgbClr val="003187"/>
                </a:solidFill>
                <a:latin typeface="Baskerville Old Face" panose="02020602080505020303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Traffic</a:t>
            </a:r>
            <a:r>
              <a:rPr lang="zh-CN" altLang="en-US" dirty="0">
                <a:solidFill>
                  <a:srgbClr val="003187"/>
                </a:solidFill>
                <a:latin typeface="Baskerville Old Face" panose="02020602080505020303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3187"/>
                </a:solidFill>
                <a:latin typeface="Baskerville Old Face" panose="02020602080505020303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control</a:t>
            </a:r>
            <a:endParaRPr lang="en-US" dirty="0">
              <a:solidFill>
                <a:srgbClr val="003187"/>
              </a:solidFill>
              <a:latin typeface="Baskerville Old Face" panose="020206020805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F651830-BFF3-4F27-6B1A-BBEAC6FB7B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894"/>
          <a:stretch/>
        </p:blipFill>
        <p:spPr>
          <a:xfrm>
            <a:off x="3218401" y="3144843"/>
            <a:ext cx="1593674" cy="172399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8FDE24A4-1665-586B-BA24-067A50802F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5306" y="1412776"/>
            <a:ext cx="1747966" cy="172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09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3F28002-FD03-15D4-C552-5FEF04E4E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492896"/>
            <a:ext cx="8229600" cy="1143000"/>
          </a:xfrm>
        </p:spPr>
        <p:txBody>
          <a:bodyPr/>
          <a:lstStyle/>
          <a:p>
            <a:r>
              <a:rPr lang="ko-KR" altLang="en-US" dirty="0" err="1"/>
              <a:t>탈색란의</a:t>
            </a:r>
            <a:r>
              <a:rPr lang="ko-KR" altLang="en-US" dirty="0"/>
              <a:t> 원인</a:t>
            </a:r>
          </a:p>
        </p:txBody>
      </p:sp>
    </p:spTree>
    <p:extLst>
      <p:ext uri="{BB962C8B-B14F-4D97-AF65-F5344CB8AC3E}">
        <p14:creationId xmlns:p14="http://schemas.microsoft.com/office/powerpoint/2010/main" val="589081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7AAFD16-4418-6418-DAEE-0135706EA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BB1BB65-FE25-8381-D1D5-7C67FA0B4D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7"/>
          <a:stretch/>
        </p:blipFill>
        <p:spPr>
          <a:xfrm>
            <a:off x="235747" y="811932"/>
            <a:ext cx="3832197" cy="3658454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F07F4DFD-C2C7-2E96-1BEC-DD709BA1C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47" y="4295286"/>
            <a:ext cx="3832197" cy="210553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5ED647B-01BC-B758-3829-B2A59BDF99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63"/>
          <a:stretch/>
        </p:blipFill>
        <p:spPr>
          <a:xfrm>
            <a:off x="4067944" y="624258"/>
            <a:ext cx="4918547" cy="582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3070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B7537-8FBC-7DAC-949B-E69E7B95B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CD38F6-70DA-3F48-BA4E-D5CA5952A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EE6E817-42B5-8123-B047-1F8C73F8A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340768"/>
            <a:ext cx="3543482" cy="2316522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4149E6D-1F41-651C-95D7-12FA1EA0D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3657290"/>
            <a:ext cx="7499465" cy="211362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56539A6-65BC-FB04-644F-B25FFF30699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91786" y="1442217"/>
            <a:ext cx="4248373" cy="211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824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D899A-A87A-995B-490D-4EC73B227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1764389-C44C-FDF7-9DB8-E9CFD5BDD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DBDDA35-E0EA-1C73-3980-9C99E5EE5D6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588" y="2132856"/>
            <a:ext cx="3771412" cy="1621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31CBD83B-31C4-B4B1-58F5-8030DB9ED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908" y="2076535"/>
            <a:ext cx="3581584" cy="312306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6ED1D04-04E2-2DB0-C184-88393BE60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111" y="3891156"/>
            <a:ext cx="3966365" cy="217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3867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02BE04-A712-57FF-9E6A-D21155AAC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2D3C42C-5B62-1318-FF93-452EA2D0C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720" y="1848210"/>
            <a:ext cx="2692538" cy="19750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328A7C-D742-BF19-A317-FD8E86CD9567}"/>
              </a:ext>
            </a:extLst>
          </p:cNvPr>
          <p:cNvSpPr txBox="1"/>
          <p:nvPr/>
        </p:nvSpPr>
        <p:spPr>
          <a:xfrm>
            <a:off x="394116" y="1361685"/>
            <a:ext cx="2549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err="1"/>
              <a:t>탈색란</a:t>
            </a:r>
            <a:r>
              <a:rPr lang="ko-KR" altLang="en-US" sz="1600" b="1" dirty="0"/>
              <a:t> </a:t>
            </a:r>
            <a:r>
              <a:rPr lang="en-US" altLang="ko-KR" sz="1600" b="1" dirty="0"/>
              <a:t>(Pale egg)</a:t>
            </a:r>
            <a:r>
              <a:rPr lang="ko-KR" altLang="en-US" sz="1600" b="1" dirty="0"/>
              <a:t>의 원인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BA47E160-E0F8-6A72-DACD-490596F36D80}"/>
              </a:ext>
            </a:extLst>
          </p:cNvPr>
          <p:cNvSpPr/>
          <p:nvPr/>
        </p:nvSpPr>
        <p:spPr>
          <a:xfrm>
            <a:off x="151853" y="2101263"/>
            <a:ext cx="512707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스트레스 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– 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색소의 대부분이 </a:t>
            </a:r>
            <a:r>
              <a:rPr lang="ko-KR" altLang="en-US" sz="1300" dirty="0" err="1">
                <a:solidFill>
                  <a:srgbClr val="424646"/>
                </a:solidFill>
                <a:ea typeface="나눔스퀘어 ExtraBold" panose="020B0600000101010101" pitchFamily="50" charset="-127"/>
              </a:rPr>
              <a:t>큐티클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, </a:t>
            </a:r>
            <a:r>
              <a:rPr lang="ko-KR" altLang="en-US" sz="1300" dirty="0" err="1">
                <a:solidFill>
                  <a:srgbClr val="424646"/>
                </a:solidFill>
                <a:ea typeface="나눔스퀘어 ExtraBold" panose="020B0600000101010101" pitchFamily="50" charset="-127"/>
              </a:rPr>
              <a:t>큐티클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 </a:t>
            </a:r>
            <a:r>
              <a:rPr lang="ko-KR" altLang="en-US" sz="1300" dirty="0" err="1">
                <a:solidFill>
                  <a:srgbClr val="424646"/>
                </a:solidFill>
                <a:ea typeface="나눔스퀘어 ExtraBold" panose="020B0600000101010101" pitchFamily="50" charset="-127"/>
              </a:rPr>
              <a:t>형성방해하는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 스트레스는 모두 가능 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(</a:t>
            </a:r>
            <a:r>
              <a:rPr lang="ko-KR" altLang="en-US" sz="1300" dirty="0" err="1">
                <a:solidFill>
                  <a:srgbClr val="424646"/>
                </a:solidFill>
                <a:ea typeface="나눔스퀘어 ExtraBold" panose="020B0600000101010101" pitchFamily="50" charset="-127"/>
              </a:rPr>
              <a:t>에피네프린이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 </a:t>
            </a:r>
            <a:r>
              <a:rPr lang="ko-KR" altLang="en-US" sz="1300" dirty="0" err="1">
                <a:solidFill>
                  <a:srgbClr val="424646"/>
                </a:solidFill>
                <a:ea typeface="나눔스퀘어 ExtraBold" panose="020B0600000101010101" pitchFamily="50" charset="-127"/>
              </a:rPr>
              <a:t>큐티클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 형성 지연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)</a:t>
            </a:r>
          </a:p>
          <a:p>
            <a:pPr marL="342900" indent="-342900">
              <a:buAutoNum type="arabicPeriod"/>
            </a:pP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유전 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– 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대부분 </a:t>
            </a:r>
            <a:r>
              <a:rPr lang="ko-KR" altLang="en-US" sz="1300" dirty="0" err="1">
                <a:solidFill>
                  <a:srgbClr val="424646"/>
                </a:solidFill>
                <a:ea typeface="나눔스퀘어 ExtraBold" panose="020B0600000101010101" pitchFamily="50" charset="-127"/>
              </a:rPr>
              <a:t>귓볼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 색과 계란색이 </a:t>
            </a:r>
            <a:r>
              <a:rPr lang="ko-KR" altLang="en-US" sz="1300" dirty="0" err="1">
                <a:solidFill>
                  <a:srgbClr val="424646"/>
                </a:solidFill>
                <a:ea typeface="나눔스퀘어 ExtraBold" panose="020B0600000101010101" pitchFamily="50" charset="-127"/>
              </a:rPr>
              <a:t>비슷</a:t>
            </a:r>
            <a:endParaRPr lang="en-US" altLang="ko-KR" sz="1300" dirty="0">
              <a:solidFill>
                <a:srgbClr val="424646"/>
              </a:solidFill>
              <a:ea typeface="나눔스퀘어 ExtraBold" panose="020B0600000101010101" pitchFamily="50" charset="-127"/>
            </a:endParaRPr>
          </a:p>
          <a:p>
            <a:pPr marL="342900" indent="-342900">
              <a:buAutoNum type="arabicPeriod"/>
            </a:pP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영양 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– 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영양분이 부족하면 껍질 발달에도 영향을 미칠 수 있음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, 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아연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, </a:t>
            </a:r>
            <a:r>
              <a:rPr lang="ko-KR" altLang="en-US" sz="1300" dirty="0" err="1">
                <a:solidFill>
                  <a:srgbClr val="424646"/>
                </a:solidFill>
                <a:ea typeface="나눔스퀘어 ExtraBold" panose="020B0600000101010101" pitchFamily="50" charset="-127"/>
              </a:rPr>
              <a:t>바나듐은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 옅게 </a:t>
            </a:r>
            <a:r>
              <a:rPr lang="ko-KR" altLang="en-US" sz="1300" dirty="0" err="1">
                <a:solidFill>
                  <a:srgbClr val="424646"/>
                </a:solidFill>
                <a:ea typeface="나눔스퀘어 ExtraBold" panose="020B0600000101010101" pitchFamily="50" charset="-127"/>
              </a:rPr>
              <a:t>만듬</a:t>
            </a:r>
            <a:endParaRPr lang="en-US" altLang="ko-KR" sz="1300" dirty="0">
              <a:solidFill>
                <a:srgbClr val="424646"/>
              </a:solidFill>
              <a:ea typeface="나눔스퀘어 ExtraBold" panose="020B0600000101010101" pitchFamily="50" charset="-127"/>
            </a:endParaRPr>
          </a:p>
          <a:p>
            <a:pPr marL="342900" indent="-342900">
              <a:buAutoNum type="arabicPeriod"/>
            </a:pP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환경 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– Cage free 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의 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vit D 3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는 색소 생성과 길항</a:t>
            </a:r>
            <a:endParaRPr lang="en-US" altLang="ko-KR" sz="1300" dirty="0">
              <a:solidFill>
                <a:srgbClr val="424646"/>
              </a:solidFill>
              <a:ea typeface="나눔스퀘어 ExtraBold" panose="020B0600000101010101" pitchFamily="50" charset="-127"/>
            </a:endParaRPr>
          </a:p>
          <a:p>
            <a:pPr marL="342900" indent="-342900">
              <a:buAutoNum type="arabicPeriod"/>
            </a:pP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질병 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– ND, IB, </a:t>
            </a:r>
            <a:r>
              <a:rPr lang="ko-KR" altLang="en-US" sz="1300" dirty="0" err="1">
                <a:solidFill>
                  <a:srgbClr val="424646"/>
                </a:solidFill>
                <a:ea typeface="나눔스퀘어 ExtraBold" panose="020B0600000101010101" pitchFamily="50" charset="-127"/>
              </a:rPr>
              <a:t>뉴모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, AI</a:t>
            </a:r>
          </a:p>
          <a:p>
            <a:pPr marL="342900" indent="-342900">
              <a:buAutoNum type="arabicPeriod"/>
            </a:pPr>
            <a:r>
              <a:rPr lang="ko-KR" altLang="en-US" sz="1300" dirty="0" err="1">
                <a:solidFill>
                  <a:srgbClr val="424646"/>
                </a:solidFill>
                <a:ea typeface="나눔스퀘어 ExtraBold" panose="020B0600000101010101" pitchFamily="50" charset="-127"/>
              </a:rPr>
              <a:t>주령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 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– 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색소의 양은 </a:t>
            </a:r>
            <a:r>
              <a:rPr lang="ko-KR" altLang="en-US" sz="1300" dirty="0" err="1">
                <a:solidFill>
                  <a:srgbClr val="424646"/>
                </a:solidFill>
                <a:ea typeface="나눔스퀘어 ExtraBold" panose="020B0600000101010101" pitchFamily="50" charset="-127"/>
              </a:rPr>
              <a:t>비슷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, 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계란이 커지거나 약해지기 때문</a:t>
            </a:r>
            <a:endParaRPr lang="en-US" altLang="ko-KR" sz="1300" dirty="0">
              <a:solidFill>
                <a:srgbClr val="424646"/>
              </a:solidFill>
              <a:ea typeface="나눔스퀘어 ExtraBold" panose="020B0600000101010101" pitchFamily="50" charset="-127"/>
            </a:endParaRPr>
          </a:p>
          <a:p>
            <a:pPr marL="342900" indent="-342900">
              <a:buAutoNum type="arabicPeriod"/>
            </a:pPr>
            <a:r>
              <a:rPr lang="ko-KR" altLang="en-US" sz="1300" dirty="0" err="1">
                <a:solidFill>
                  <a:srgbClr val="424646"/>
                </a:solidFill>
                <a:ea typeface="나눔스퀘어 ExtraBold" panose="020B0600000101010101" pitchFamily="50" charset="-127"/>
              </a:rPr>
              <a:t>큐티클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 형성 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- </a:t>
            </a:r>
          </a:p>
          <a:p>
            <a:endParaRPr lang="en-US" altLang="ko-KR" sz="1300" dirty="0">
              <a:solidFill>
                <a:srgbClr val="424646"/>
              </a:solidFill>
              <a:ea typeface="나눔스퀘어 ExtraBold" panose="020B0600000101010101" pitchFamily="50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5A87B9D9-A7B6-74F9-4439-5E40FE0AEDE4}"/>
              </a:ext>
            </a:extLst>
          </p:cNvPr>
          <p:cNvSpPr/>
          <p:nvPr/>
        </p:nvSpPr>
        <p:spPr>
          <a:xfrm>
            <a:off x="1463215" y="4904654"/>
            <a:ext cx="466864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계란 형성 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20 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시간 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In uterus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05814D3C-7CCD-E804-9D55-33E70AFE4088}"/>
              </a:ext>
            </a:extLst>
          </p:cNvPr>
          <p:cNvCxnSpPr>
            <a:cxnSpLocks/>
          </p:cNvCxnSpPr>
          <p:nvPr/>
        </p:nvCxnSpPr>
        <p:spPr>
          <a:xfrm>
            <a:off x="3026230" y="4502645"/>
            <a:ext cx="2799491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B9AFF84E-0553-81B1-A18B-F8C0A3713362}"/>
              </a:ext>
            </a:extLst>
          </p:cNvPr>
          <p:cNvCxnSpPr>
            <a:cxnSpLocks/>
          </p:cNvCxnSpPr>
          <p:nvPr/>
        </p:nvCxnSpPr>
        <p:spPr>
          <a:xfrm>
            <a:off x="5691308" y="4817690"/>
            <a:ext cx="1344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B1F61D9C-0B13-E26C-0F64-7734CDAE7ECD}"/>
              </a:ext>
            </a:extLst>
          </p:cNvPr>
          <p:cNvCxnSpPr>
            <a:cxnSpLocks/>
          </p:cNvCxnSpPr>
          <p:nvPr/>
        </p:nvCxnSpPr>
        <p:spPr>
          <a:xfrm>
            <a:off x="4425974" y="4102036"/>
            <a:ext cx="1399746" cy="744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직사각형 9">
            <a:extLst>
              <a:ext uri="{FF2B5EF4-FFF2-40B4-BE49-F238E27FC236}">
                <a16:creationId xmlns:a16="http://schemas.microsoft.com/office/drawing/2014/main" id="{F54BD792-6D3E-2431-BD76-6CC16089675D}"/>
              </a:ext>
            </a:extLst>
          </p:cNvPr>
          <p:cNvSpPr/>
          <p:nvPr/>
        </p:nvSpPr>
        <p:spPr>
          <a:xfrm>
            <a:off x="1515379" y="3710264"/>
            <a:ext cx="478661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300" dirty="0" err="1">
                <a:solidFill>
                  <a:srgbClr val="424646"/>
                </a:solidFill>
                <a:ea typeface="나눔스퀘어 ExtraBold" panose="020B0600000101010101" pitchFamily="50" charset="-127"/>
              </a:rPr>
              <a:t>큐티클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 형성이 완전하지 않는 달걀은 색소가 잘 </a:t>
            </a:r>
            <a:r>
              <a:rPr lang="ko-KR" altLang="en-US" sz="1300" dirty="0" err="1">
                <a:solidFill>
                  <a:srgbClr val="424646"/>
                </a:solidFill>
                <a:ea typeface="나눔스퀘어 ExtraBold" panose="020B0600000101010101" pitchFamily="50" charset="-127"/>
              </a:rPr>
              <a:t>지워짐</a:t>
            </a:r>
            <a:endParaRPr lang="en-US" altLang="ko-KR" sz="1300" dirty="0">
              <a:solidFill>
                <a:srgbClr val="424646"/>
              </a:solidFill>
              <a:ea typeface="나눔스퀘어 ExtraBold" panose="020B0600000101010101" pitchFamily="50" charset="-127"/>
            </a:endParaRP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16250F01-68A9-9255-00A1-D08472E9F3B5}"/>
              </a:ext>
            </a:extLst>
          </p:cNvPr>
          <p:cNvCxnSpPr/>
          <p:nvPr/>
        </p:nvCxnSpPr>
        <p:spPr>
          <a:xfrm>
            <a:off x="268941" y="4817690"/>
            <a:ext cx="5348088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F162C124-0A9A-B2C7-3D6F-D487F592B5B0}"/>
              </a:ext>
            </a:extLst>
          </p:cNvPr>
          <p:cNvSpPr/>
          <p:nvPr/>
        </p:nvSpPr>
        <p:spPr>
          <a:xfrm>
            <a:off x="1463215" y="4904654"/>
            <a:ext cx="466864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계란 형성 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20 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시간 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In uterus</a:t>
            </a:r>
          </a:p>
        </p:txBody>
      </p: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4D5D41CF-3228-3E8A-A44B-6BD489B455DD}"/>
              </a:ext>
            </a:extLst>
          </p:cNvPr>
          <p:cNvCxnSpPr>
            <a:cxnSpLocks/>
          </p:cNvCxnSpPr>
          <p:nvPr/>
        </p:nvCxnSpPr>
        <p:spPr>
          <a:xfrm>
            <a:off x="3026230" y="4502645"/>
            <a:ext cx="2799491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382D4D85-36DF-129B-1A6A-A0EFD66C064F}"/>
              </a:ext>
            </a:extLst>
          </p:cNvPr>
          <p:cNvCxnSpPr>
            <a:cxnSpLocks/>
          </p:cNvCxnSpPr>
          <p:nvPr/>
        </p:nvCxnSpPr>
        <p:spPr>
          <a:xfrm>
            <a:off x="5691308" y="4817690"/>
            <a:ext cx="1344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41AD1BE9-3B44-2ACB-31CD-DF0D2BB62753}"/>
              </a:ext>
            </a:extLst>
          </p:cNvPr>
          <p:cNvSpPr/>
          <p:nvPr/>
        </p:nvSpPr>
        <p:spPr>
          <a:xfrm>
            <a:off x="3026230" y="4536148"/>
            <a:ext cx="466864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색소 생성 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4 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시간 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In uterus / </a:t>
            </a:r>
            <a:r>
              <a:rPr lang="en-US" altLang="ko-KR" sz="1300" dirty="0" err="1">
                <a:solidFill>
                  <a:srgbClr val="424646"/>
                </a:solidFill>
                <a:ea typeface="나눔스퀘어 ExtraBold" panose="020B0600000101010101" pitchFamily="50" charset="-127"/>
              </a:rPr>
              <a:t>virgina</a:t>
            </a:r>
            <a:endParaRPr lang="en-US" altLang="ko-KR" sz="1300" dirty="0">
              <a:solidFill>
                <a:srgbClr val="424646"/>
              </a:solidFill>
              <a:ea typeface="나눔스퀘어 ExtraBold" panose="020B0600000101010101" pitchFamily="50" charset="-127"/>
            </a:endParaRPr>
          </a:p>
        </p:txBody>
      </p: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4143772C-165B-62C5-33EE-2E30813AD1E0}"/>
              </a:ext>
            </a:extLst>
          </p:cNvPr>
          <p:cNvCxnSpPr>
            <a:cxnSpLocks/>
          </p:cNvCxnSpPr>
          <p:nvPr/>
        </p:nvCxnSpPr>
        <p:spPr>
          <a:xfrm>
            <a:off x="4425974" y="4102036"/>
            <a:ext cx="1399746" cy="744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ED82BC0D-E6FF-CBF3-CD9C-3398002CD6D6}"/>
              </a:ext>
            </a:extLst>
          </p:cNvPr>
          <p:cNvSpPr/>
          <p:nvPr/>
        </p:nvSpPr>
        <p:spPr>
          <a:xfrm>
            <a:off x="3164484" y="4135690"/>
            <a:ext cx="466864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300" dirty="0" err="1">
                <a:solidFill>
                  <a:srgbClr val="424646"/>
                </a:solidFill>
                <a:ea typeface="나눔스퀘어 ExtraBold" panose="020B0600000101010101" pitchFamily="50" charset="-127"/>
              </a:rPr>
              <a:t>큐티클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 형성 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90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분 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In uterus / </a:t>
            </a:r>
            <a:r>
              <a:rPr lang="en-US" altLang="ko-KR" sz="1300" dirty="0" err="1">
                <a:solidFill>
                  <a:srgbClr val="424646"/>
                </a:solidFill>
                <a:ea typeface="나눔스퀘어 ExtraBold" panose="020B0600000101010101" pitchFamily="50" charset="-127"/>
              </a:rPr>
              <a:t>virgina</a:t>
            </a:r>
            <a:endParaRPr lang="en-US" altLang="ko-KR" sz="1300" dirty="0">
              <a:solidFill>
                <a:srgbClr val="424646"/>
              </a:solidFill>
              <a:ea typeface="나눔스퀘어 ExtraBold" panose="020B0600000101010101" pitchFamily="50" charset="-127"/>
            </a:endParaRPr>
          </a:p>
        </p:txBody>
      </p: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3089D0AA-34F8-B9EE-2A20-A35DE4B9F644}"/>
              </a:ext>
            </a:extLst>
          </p:cNvPr>
          <p:cNvCxnSpPr>
            <a:cxnSpLocks/>
          </p:cNvCxnSpPr>
          <p:nvPr/>
        </p:nvCxnSpPr>
        <p:spPr>
          <a:xfrm>
            <a:off x="268942" y="4428078"/>
            <a:ext cx="3528595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C969EAC1-2C02-5E80-13B0-5B6BAEBC8D4F}"/>
              </a:ext>
            </a:extLst>
          </p:cNvPr>
          <p:cNvSpPr/>
          <p:nvPr/>
        </p:nvSpPr>
        <p:spPr>
          <a:xfrm>
            <a:off x="268942" y="4478881"/>
            <a:ext cx="466864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300" dirty="0" err="1">
                <a:solidFill>
                  <a:srgbClr val="424646"/>
                </a:solidFill>
                <a:ea typeface="나눔스퀘어 ExtraBold" panose="020B0600000101010101" pitchFamily="50" charset="-127"/>
              </a:rPr>
              <a:t>난각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 형성 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17 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시간  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In uterus</a:t>
            </a: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A165B63B-93C8-6690-B252-2278D3744863}"/>
              </a:ext>
            </a:extLst>
          </p:cNvPr>
          <p:cNvSpPr/>
          <p:nvPr/>
        </p:nvSpPr>
        <p:spPr>
          <a:xfrm>
            <a:off x="5617030" y="4900700"/>
            <a:ext cx="466864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계란 배출 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1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분  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In cloaca</a:t>
            </a:r>
          </a:p>
        </p:txBody>
      </p:sp>
    </p:spTree>
    <p:extLst>
      <p:ext uri="{BB962C8B-B14F-4D97-AF65-F5344CB8AC3E}">
        <p14:creationId xmlns:p14="http://schemas.microsoft.com/office/powerpoint/2010/main" val="8535913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EBF2AA8-6C48-15D1-01CC-D99FF521D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F7A1A24A-F4D9-AA26-9413-37EFFF288768}"/>
              </a:ext>
            </a:extLst>
          </p:cNvPr>
          <p:cNvSpPr/>
          <p:nvPr/>
        </p:nvSpPr>
        <p:spPr>
          <a:xfrm>
            <a:off x="683568" y="1882423"/>
            <a:ext cx="8003232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300" dirty="0" err="1">
                <a:solidFill>
                  <a:srgbClr val="424646"/>
                </a:solidFill>
                <a:ea typeface="나눔스퀘어 ExtraBold" panose="020B0600000101010101" pitchFamily="50" charset="-127"/>
              </a:rPr>
              <a:t>주령이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 증가함에 따라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, 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계란색은 밝아 </a:t>
            </a:r>
            <a:r>
              <a:rPr lang="ko-KR" altLang="en-US" sz="1300" dirty="0" err="1">
                <a:solidFill>
                  <a:srgbClr val="424646"/>
                </a:solidFill>
                <a:ea typeface="나눔스퀘어 ExtraBold" panose="020B0600000101010101" pitchFamily="50" charset="-127"/>
              </a:rPr>
              <a:t>지는경향</a:t>
            </a:r>
            <a:endParaRPr lang="en-US" altLang="ko-KR" sz="1300" dirty="0">
              <a:solidFill>
                <a:srgbClr val="424646"/>
              </a:solidFill>
              <a:ea typeface="나눔스퀘어 ExtraBold" panose="020B0600000101010101" pitchFamily="50" charset="-127"/>
            </a:endParaRPr>
          </a:p>
          <a:p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방목하는 닭은 비교적 </a:t>
            </a:r>
            <a:r>
              <a:rPr lang="ko-KR" altLang="en-US" sz="1300" dirty="0" err="1">
                <a:solidFill>
                  <a:srgbClr val="424646"/>
                </a:solidFill>
                <a:ea typeface="나눔스퀘어 ExtraBold" panose="020B0600000101010101" pitchFamily="50" charset="-127"/>
              </a:rPr>
              <a:t>탈색란의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 비율이 높음</a:t>
            </a:r>
            <a:endParaRPr lang="en-US" altLang="ko-KR" sz="1300" dirty="0">
              <a:solidFill>
                <a:srgbClr val="424646"/>
              </a:solidFill>
              <a:ea typeface="나눔스퀘어 ExtraBold" panose="020B0600000101010101" pitchFamily="50" charset="-127"/>
            </a:endParaRPr>
          </a:p>
          <a:p>
            <a:endParaRPr lang="en-US" altLang="ko-KR" sz="1300" dirty="0">
              <a:solidFill>
                <a:srgbClr val="424646"/>
              </a:solidFill>
              <a:ea typeface="나눔스퀘어 ExtraBold" panose="020B0600000101010101" pitchFamily="50" charset="-127"/>
            </a:endParaRPr>
          </a:p>
          <a:p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계란껍질 색을 결정하는 색소는 주로 </a:t>
            </a:r>
            <a:r>
              <a:rPr lang="ko-KR" altLang="en-US" sz="1300" dirty="0" err="1">
                <a:solidFill>
                  <a:srgbClr val="424646"/>
                </a:solidFill>
                <a:ea typeface="나눔스퀘어 ExtraBold" panose="020B0600000101010101" pitchFamily="50" charset="-127"/>
              </a:rPr>
              <a:t>포르피린이라는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 물질</a:t>
            </a:r>
            <a:endParaRPr lang="en-US" altLang="ko-KR" sz="1300" dirty="0">
              <a:solidFill>
                <a:srgbClr val="424646"/>
              </a:solidFill>
              <a:ea typeface="나눔스퀘어 ExtraBold" panose="020B0600000101010101" pitchFamily="50" charset="-127"/>
            </a:endParaRPr>
          </a:p>
          <a:p>
            <a:endParaRPr lang="en-US" altLang="ko-KR" sz="1300" dirty="0">
              <a:solidFill>
                <a:srgbClr val="424646"/>
              </a:solidFill>
              <a:ea typeface="나눔스퀘어 ExtraBold" panose="020B0600000101010101" pitchFamily="50" charset="-127"/>
            </a:endParaRPr>
          </a:p>
          <a:p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색소는 주로 계란 낳기 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4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시간 동안 생성</a:t>
            </a:r>
            <a:endParaRPr lang="en-US" altLang="ko-KR" sz="1300" dirty="0">
              <a:solidFill>
                <a:srgbClr val="424646"/>
              </a:solidFill>
              <a:ea typeface="나눔스퀘어 ExtraBold" panose="020B0600000101010101" pitchFamily="50" charset="-127"/>
            </a:endParaRPr>
          </a:p>
          <a:p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2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시간 반은 석회질에 침착 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(80%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의 색소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, 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실제색은 결정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X)</a:t>
            </a:r>
          </a:p>
          <a:p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1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시간 반 동안 </a:t>
            </a:r>
            <a:r>
              <a:rPr lang="ko-KR" altLang="en-US" sz="1300" dirty="0" err="1">
                <a:solidFill>
                  <a:srgbClr val="424646"/>
                </a:solidFill>
                <a:ea typeface="나눔스퀘어 ExtraBold" panose="020B0600000101010101" pitchFamily="50" charset="-127"/>
              </a:rPr>
              <a:t>큐티클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 점액질에 침착 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(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실제 색을 결정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)</a:t>
            </a:r>
          </a:p>
          <a:p>
            <a:endParaRPr lang="en-US" altLang="ko-KR" sz="1300" dirty="0">
              <a:solidFill>
                <a:srgbClr val="424646"/>
              </a:solidFill>
              <a:ea typeface="나눔스퀘어 ExtraBold" panose="020B0600000101010101" pitchFamily="50" charset="-127"/>
            </a:endParaRPr>
          </a:p>
          <a:p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즉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, 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계란 낳기 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90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분 동안이 계란색을 결정한다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계란을 낳는 아침에 방해를 받으면 </a:t>
            </a:r>
            <a:r>
              <a:rPr lang="ko-KR" altLang="en-US" sz="1300" dirty="0" err="1">
                <a:solidFill>
                  <a:srgbClr val="424646"/>
                </a:solidFill>
                <a:ea typeface="나눔스퀘어 ExtraBold" panose="020B0600000101010101" pitchFamily="50" charset="-127"/>
              </a:rPr>
              <a:t>탈색란이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 나올 수 있음</a:t>
            </a:r>
            <a:endParaRPr lang="en-US" altLang="ko-KR" sz="1300" dirty="0">
              <a:solidFill>
                <a:srgbClr val="424646"/>
              </a:solidFill>
              <a:ea typeface="나눔스퀘어 ExtraBold" panose="020B0600000101010101" pitchFamily="50" charset="-127"/>
            </a:endParaRPr>
          </a:p>
          <a:p>
            <a:pPr marL="285750" indent="-285750">
              <a:buFontTx/>
              <a:buChar char="-"/>
            </a:pPr>
            <a:r>
              <a:rPr lang="ko-KR" altLang="en-US" sz="1300" dirty="0" err="1">
                <a:solidFill>
                  <a:srgbClr val="424646"/>
                </a:solidFill>
                <a:ea typeface="나눔스퀘어 ExtraBold" panose="020B0600000101010101" pitchFamily="50" charset="-127"/>
              </a:rPr>
              <a:t>탈색란이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 비정상적일 경우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, </a:t>
            </a:r>
            <a:r>
              <a:rPr lang="ko-KR" altLang="en-US" sz="1300" dirty="0" err="1">
                <a:solidFill>
                  <a:srgbClr val="424646"/>
                </a:solidFill>
                <a:ea typeface="나눔스퀘어 ExtraBold" panose="020B0600000101010101" pitchFamily="50" charset="-127"/>
              </a:rPr>
              <a:t>집란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 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및 사료주는 시간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, </a:t>
            </a:r>
            <a:r>
              <a:rPr lang="ko-KR" altLang="en-US" sz="1300" dirty="0" err="1">
                <a:solidFill>
                  <a:srgbClr val="424646"/>
                </a:solidFill>
                <a:ea typeface="나눔스퀘어 ExtraBold" panose="020B0600000101010101" pitchFamily="50" charset="-127"/>
              </a:rPr>
              <a:t>점등시작시간등을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 점검할 필요</a:t>
            </a:r>
            <a:endParaRPr lang="en-US" altLang="ko-KR" sz="1300" dirty="0">
              <a:solidFill>
                <a:srgbClr val="424646"/>
              </a:solidFill>
              <a:ea typeface="나눔스퀘어 ExtraBold" panose="020B0600000101010101" pitchFamily="50" charset="-127"/>
            </a:endParaRPr>
          </a:p>
          <a:p>
            <a:endParaRPr lang="en-US" altLang="ko-KR" sz="1300" dirty="0">
              <a:solidFill>
                <a:srgbClr val="424646"/>
              </a:solidFill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66850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D83144D-206D-2B25-00ED-3A22D772D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7D6251-7F3A-53C1-5912-890016375196}"/>
              </a:ext>
            </a:extLst>
          </p:cNvPr>
          <p:cNvSpPr txBox="1"/>
          <p:nvPr/>
        </p:nvSpPr>
        <p:spPr>
          <a:xfrm>
            <a:off x="394116" y="1361685"/>
            <a:ext cx="1862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err="1"/>
              <a:t>탈색란</a:t>
            </a:r>
            <a:r>
              <a:rPr lang="ko-KR" altLang="en-US" sz="1600" b="1" dirty="0"/>
              <a:t> </a:t>
            </a:r>
            <a:r>
              <a:rPr lang="en-US" altLang="ko-KR" sz="1600" b="1" dirty="0"/>
              <a:t>(Pale egg)</a:t>
            </a:r>
            <a:endParaRPr lang="ko-KR" altLang="en-US" sz="1600" b="1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203D9046-037A-3278-EF3F-E0F37B3B2813}"/>
              </a:ext>
            </a:extLst>
          </p:cNvPr>
          <p:cNvSpPr/>
          <p:nvPr/>
        </p:nvSpPr>
        <p:spPr>
          <a:xfrm>
            <a:off x="675107" y="1915392"/>
            <a:ext cx="8240729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300" dirty="0" err="1">
                <a:solidFill>
                  <a:srgbClr val="424646"/>
                </a:solidFill>
                <a:ea typeface="나눔스퀘어 ExtraBold" panose="020B0600000101010101" pitchFamily="50" charset="-127"/>
              </a:rPr>
              <a:t>탈색란의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 원인은 명확히 밝혀진 것이 별로 없다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. 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하나의 원인으로 설명하긴 어렵다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.</a:t>
            </a:r>
          </a:p>
          <a:p>
            <a:endParaRPr lang="en-US" altLang="ko-KR" sz="1300" dirty="0">
              <a:solidFill>
                <a:srgbClr val="424646"/>
              </a:solidFill>
              <a:ea typeface="나눔스퀘어 ExtraBold" panose="020B0600000101010101" pitchFamily="50" charset="-127"/>
            </a:endParaRPr>
          </a:p>
          <a:p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Mg, Vit D3, 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특정약물은 </a:t>
            </a:r>
            <a:r>
              <a:rPr lang="ko-KR" altLang="en-US" sz="1300" dirty="0" err="1">
                <a:solidFill>
                  <a:srgbClr val="424646"/>
                </a:solidFill>
                <a:ea typeface="나눔스퀘어 ExtraBold" panose="020B0600000101010101" pitchFamily="50" charset="-127"/>
              </a:rPr>
              <a:t>난각색을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 옅게 </a:t>
            </a:r>
            <a:r>
              <a:rPr lang="ko-KR" altLang="en-US" sz="1300" dirty="0" err="1">
                <a:solidFill>
                  <a:srgbClr val="424646"/>
                </a:solidFill>
                <a:ea typeface="나눔스퀘어 ExtraBold" panose="020B0600000101010101" pitchFamily="50" charset="-127"/>
              </a:rPr>
              <a:t>만듬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 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(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노계에는 효과 있음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)</a:t>
            </a:r>
          </a:p>
          <a:p>
            <a:endParaRPr lang="en-US" altLang="ko-KR" sz="1300" dirty="0">
              <a:solidFill>
                <a:srgbClr val="424646"/>
              </a:solidFill>
              <a:ea typeface="나눔스퀘어 ExtraBold" panose="020B0600000101010101" pitchFamily="50" charset="-127"/>
            </a:endParaRPr>
          </a:p>
          <a:p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스트레스는 호르몬 교란을 일으켜 </a:t>
            </a:r>
            <a:r>
              <a:rPr lang="ko-KR" altLang="en-US" sz="1300" dirty="0" err="1">
                <a:solidFill>
                  <a:srgbClr val="424646"/>
                </a:solidFill>
                <a:ea typeface="나눔스퀘어 ExtraBold" panose="020B0600000101010101" pitchFamily="50" charset="-127"/>
              </a:rPr>
              <a:t>큐티클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 형성과 코팅을 방해함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. 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색이 </a:t>
            </a:r>
            <a:r>
              <a:rPr lang="ko-KR" altLang="en-US" sz="1300" dirty="0" err="1">
                <a:solidFill>
                  <a:srgbClr val="424646"/>
                </a:solidFill>
                <a:ea typeface="나눔스퀘어 ExtraBold" panose="020B0600000101010101" pitchFamily="50" charset="-127"/>
              </a:rPr>
              <a:t>옅어질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 수 있음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.</a:t>
            </a:r>
          </a:p>
          <a:p>
            <a:endParaRPr lang="en-US" altLang="ko-KR" sz="1300" dirty="0">
              <a:solidFill>
                <a:srgbClr val="424646"/>
              </a:solidFill>
              <a:ea typeface="나눔스퀘어 ExtraBold" panose="020B0600000101010101" pitchFamily="50" charset="-127"/>
            </a:endParaRPr>
          </a:p>
          <a:p>
            <a:r>
              <a:rPr lang="ko-KR" altLang="en-US" sz="1300" dirty="0" err="1">
                <a:solidFill>
                  <a:srgbClr val="424646"/>
                </a:solidFill>
                <a:ea typeface="나눔스퀘어 ExtraBold" panose="020B0600000101010101" pitchFamily="50" charset="-127"/>
              </a:rPr>
              <a:t>주령이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 증가함에 따라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, </a:t>
            </a:r>
            <a:r>
              <a:rPr lang="ko-KR" altLang="en-US" sz="1300" dirty="0" err="1">
                <a:solidFill>
                  <a:srgbClr val="424646"/>
                </a:solidFill>
                <a:ea typeface="나눔스퀘어 ExtraBold" panose="020B0600000101010101" pitchFamily="50" charset="-127"/>
              </a:rPr>
              <a:t>자궁상피세포가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 손상을 받기 쉬움  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(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섬유화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, </a:t>
            </a:r>
            <a:r>
              <a:rPr lang="ko-KR" altLang="en-US" sz="1300" dirty="0" err="1">
                <a:solidFill>
                  <a:srgbClr val="424646"/>
                </a:solidFill>
                <a:ea typeface="나눔스퀘어 ExtraBold" panose="020B0600000101010101" pitchFamily="50" charset="-127"/>
              </a:rPr>
              <a:t>난각선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 위축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)</a:t>
            </a:r>
          </a:p>
          <a:p>
            <a:endParaRPr lang="en-US" altLang="ko-KR" sz="1300" dirty="0">
              <a:solidFill>
                <a:srgbClr val="424646"/>
              </a:solidFill>
              <a:ea typeface="나눔스퀘어 ExtraBold" panose="020B0600000101010101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비타민 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A 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효과</a:t>
            </a:r>
            <a:endParaRPr lang="en-US" altLang="ko-KR" sz="1300" dirty="0">
              <a:solidFill>
                <a:srgbClr val="424646"/>
              </a:solidFill>
              <a:ea typeface="나눔스퀘어 ExtraBold" panose="020B0600000101010101" pitchFamily="50" charset="-127"/>
            </a:endParaRPr>
          </a:p>
          <a:p>
            <a:endParaRPr lang="en-US" altLang="ko-KR" sz="1300" dirty="0">
              <a:solidFill>
                <a:srgbClr val="424646"/>
              </a:solidFill>
              <a:ea typeface="나눔스퀘어 ExtraBold" panose="020B0600000101010101" pitchFamily="50" charset="-127"/>
            </a:endParaRPr>
          </a:p>
          <a:p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열스트레스 는 </a:t>
            </a:r>
            <a:r>
              <a:rPr lang="ko-KR" altLang="en-US" sz="1300" dirty="0" err="1">
                <a:solidFill>
                  <a:srgbClr val="424646"/>
                </a:solidFill>
                <a:ea typeface="나눔스퀘어 ExtraBold" panose="020B0600000101010101" pitchFamily="50" charset="-127"/>
              </a:rPr>
              <a:t>자궁상피세포를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 손상 시킴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. 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이럴 경우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, 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항산화 성분을 충분히 먹여주는 것이 도움이 됨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. </a:t>
            </a:r>
          </a:p>
          <a:p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수용성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/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지용성 비타민 모두 충분히 주는 것이 효과적</a:t>
            </a:r>
            <a:endParaRPr lang="en-US" altLang="ko-KR" sz="1300" dirty="0">
              <a:solidFill>
                <a:srgbClr val="424646"/>
              </a:solidFill>
              <a:ea typeface="나눔스퀘어 ExtraBold" panose="020B0600000101010101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보편적으로 항산화제는 </a:t>
            </a:r>
            <a:r>
              <a:rPr lang="ko-KR" altLang="en-US" sz="1300" dirty="0" err="1">
                <a:solidFill>
                  <a:srgbClr val="424646"/>
                </a:solidFill>
                <a:ea typeface="나눔스퀘어 ExtraBold" panose="020B0600000101010101" pitchFamily="50" charset="-127"/>
              </a:rPr>
              <a:t>탈색란에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 효과 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(C,E)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ko-KR" altLang="en-US" sz="1300" dirty="0" err="1">
                <a:solidFill>
                  <a:srgbClr val="424646"/>
                </a:solidFill>
                <a:ea typeface="나눔스퀘어 ExtraBold" panose="020B0600000101010101" pitchFamily="50" charset="-127"/>
              </a:rPr>
              <a:t>빌리버딘과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 </a:t>
            </a:r>
            <a:r>
              <a:rPr lang="ko-KR" altLang="en-US" sz="1300" dirty="0" err="1">
                <a:solidFill>
                  <a:srgbClr val="424646"/>
                </a:solidFill>
                <a:ea typeface="나눔스퀘어 ExtraBold" panose="020B0600000101010101" pitchFamily="50" charset="-127"/>
              </a:rPr>
              <a:t>프로토포르피린은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 서로 변환됨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. </a:t>
            </a:r>
            <a:r>
              <a:rPr lang="ko-KR" altLang="en-US" sz="1300" dirty="0" err="1">
                <a:solidFill>
                  <a:srgbClr val="424646"/>
                </a:solidFill>
                <a:ea typeface="나눔스퀘어 ExtraBold" panose="020B0600000101010101" pitchFamily="50" charset="-127"/>
              </a:rPr>
              <a:t>빌리버딘은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 매우 강력한 항산화제</a:t>
            </a:r>
            <a:endParaRPr lang="en-US" altLang="ko-KR" sz="1300" dirty="0">
              <a:solidFill>
                <a:srgbClr val="424646"/>
              </a:solidFill>
              <a:ea typeface="나눔스퀘어 ExtraBold" panose="020B0600000101010101" pitchFamily="50" charset="-127"/>
            </a:endParaRPr>
          </a:p>
          <a:p>
            <a:endParaRPr lang="en-US" altLang="ko-KR" sz="1300" dirty="0">
              <a:solidFill>
                <a:srgbClr val="424646"/>
              </a:solidFill>
              <a:ea typeface="나눔스퀘어 ExtraBold" panose="020B0600000101010101" pitchFamily="50" charset="-127"/>
            </a:endParaRPr>
          </a:p>
          <a:p>
            <a:endParaRPr lang="en-US" altLang="ko-KR" sz="1300" dirty="0">
              <a:solidFill>
                <a:srgbClr val="424646"/>
              </a:solidFill>
              <a:ea typeface="나눔스퀘어 ExtraBold" panose="020B0600000101010101" pitchFamily="50" charset="-127"/>
            </a:endParaRPr>
          </a:p>
          <a:p>
            <a:endParaRPr lang="en-US" altLang="ko-KR" sz="1300" dirty="0">
              <a:solidFill>
                <a:srgbClr val="424646"/>
              </a:solidFill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109932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CC9BAF-9F55-7591-A02C-4C487CAFEA8E}"/>
              </a:ext>
            </a:extLst>
          </p:cNvPr>
          <p:cNvSpPr txBox="1"/>
          <p:nvPr/>
        </p:nvSpPr>
        <p:spPr>
          <a:xfrm>
            <a:off x="394116" y="1361685"/>
            <a:ext cx="18621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b="1" dirty="0" err="1"/>
              <a:t>탈색란</a:t>
            </a:r>
            <a:r>
              <a:rPr lang="ko-KR" altLang="en-US" sz="1600" b="1" dirty="0"/>
              <a:t> </a:t>
            </a:r>
            <a:r>
              <a:rPr lang="en-US" altLang="ko-KR" sz="1600" b="1" dirty="0"/>
              <a:t>(Pale egg)</a:t>
            </a:r>
            <a:endParaRPr lang="ko-KR" altLang="en-US" sz="1600" b="1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5D7D953-2C58-1372-143C-354D39132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115" y="1768481"/>
            <a:ext cx="3836238" cy="3727835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21CCA7F6-8743-362F-0861-3425A53D2135}"/>
              </a:ext>
            </a:extLst>
          </p:cNvPr>
          <p:cNvSpPr/>
          <p:nvPr/>
        </p:nvSpPr>
        <p:spPr>
          <a:xfrm>
            <a:off x="4566436" y="2368388"/>
            <a:ext cx="4668645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색소의 원료는 혈액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(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헤모글로빈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)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과 글리신</a:t>
            </a:r>
            <a:endParaRPr lang="en-US" altLang="ko-KR" sz="1300" dirty="0">
              <a:solidFill>
                <a:srgbClr val="424646"/>
              </a:solidFill>
              <a:ea typeface="나눔스퀘어 ExtraBold" panose="020B0600000101010101" pitchFamily="50" charset="-127"/>
            </a:endParaRPr>
          </a:p>
          <a:p>
            <a:endParaRPr lang="en-US" altLang="ko-KR" sz="1300" dirty="0">
              <a:solidFill>
                <a:srgbClr val="424646"/>
              </a:solidFill>
              <a:ea typeface="나눔스퀘어 ExtraBold" panose="020B0600000101010101" pitchFamily="50" charset="-127"/>
            </a:endParaRPr>
          </a:p>
          <a:p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- 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도움이 될 수 있는 미량영양소</a:t>
            </a:r>
            <a:endParaRPr lang="en-US" altLang="ko-KR" sz="1300" dirty="0">
              <a:solidFill>
                <a:srgbClr val="424646"/>
              </a:solidFill>
              <a:ea typeface="나눔스퀘어 ExtraBold" panose="020B0600000101010101" pitchFamily="50" charset="-127"/>
            </a:endParaRPr>
          </a:p>
          <a:p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5ALA</a:t>
            </a:r>
          </a:p>
          <a:p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Fe(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황산철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, 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유기철 </a:t>
            </a:r>
            <a:r>
              <a:rPr lang="ko-KR" altLang="en-US" sz="1300" dirty="0" err="1">
                <a:solidFill>
                  <a:srgbClr val="424646"/>
                </a:solidFill>
                <a:ea typeface="나눔스퀘어 ExtraBold" panose="020B0600000101010101" pitchFamily="50" charset="-127"/>
              </a:rPr>
              <a:t>무기철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, 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철 </a:t>
            </a:r>
            <a:r>
              <a:rPr lang="ko-KR" altLang="en-US" sz="1300" dirty="0" err="1">
                <a:solidFill>
                  <a:srgbClr val="424646"/>
                </a:solidFill>
                <a:ea typeface="나눔스퀘어 ExtraBold" panose="020B0600000101010101" pitchFamily="50" charset="-127"/>
              </a:rPr>
              <a:t>메티오닌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 </a:t>
            </a:r>
            <a:r>
              <a:rPr lang="ko-KR" altLang="en-US" sz="1300" dirty="0" err="1">
                <a:solidFill>
                  <a:srgbClr val="424646"/>
                </a:solidFill>
                <a:ea typeface="나눔스퀘어 ExtraBold" panose="020B0600000101010101" pitchFamily="50" charset="-127"/>
              </a:rPr>
              <a:t>킬레이트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)</a:t>
            </a:r>
          </a:p>
          <a:p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Mg (</a:t>
            </a:r>
            <a:r>
              <a:rPr lang="ko-KR" altLang="en-US" sz="1300" dirty="0" err="1">
                <a:solidFill>
                  <a:srgbClr val="424646"/>
                </a:solidFill>
                <a:ea typeface="나눔스퀘어 ExtraBold" panose="020B0600000101010101" pitchFamily="50" charset="-127"/>
              </a:rPr>
              <a:t>노계시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 효과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)</a:t>
            </a:r>
          </a:p>
          <a:p>
            <a:r>
              <a:rPr lang="ko-KR" altLang="en-US" sz="1300" dirty="0" err="1">
                <a:solidFill>
                  <a:srgbClr val="424646"/>
                </a:solidFill>
                <a:ea typeface="나눔스퀘어 ExtraBold" panose="020B0600000101010101" pitchFamily="50" charset="-127"/>
              </a:rPr>
              <a:t>고초균</a:t>
            </a:r>
            <a:endParaRPr lang="en-US" altLang="ko-KR" sz="1300" dirty="0">
              <a:solidFill>
                <a:srgbClr val="424646"/>
              </a:solidFill>
              <a:ea typeface="나눔스퀘어 ExtraBold" panose="020B0600000101010101" pitchFamily="50" charset="-127"/>
            </a:endParaRPr>
          </a:p>
          <a:p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0.2% 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유기산과 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0.4% 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인 첨가제</a:t>
            </a:r>
            <a:endParaRPr lang="en-US" altLang="ko-KR" sz="1300" dirty="0">
              <a:solidFill>
                <a:srgbClr val="424646"/>
              </a:solidFill>
              <a:ea typeface="나눔스퀘어 ExtraBold" panose="020B0600000101010101" pitchFamily="50" charset="-127"/>
            </a:endParaRPr>
          </a:p>
          <a:p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과도한 비타민 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D3 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투여는 </a:t>
            </a:r>
            <a:r>
              <a:rPr lang="ko-KR" altLang="en-US" sz="1300" dirty="0" err="1">
                <a:solidFill>
                  <a:srgbClr val="424646"/>
                </a:solidFill>
                <a:ea typeface="나눔스퀘어 ExtraBold" panose="020B0600000101010101" pitchFamily="50" charset="-127"/>
              </a:rPr>
              <a:t>탈색란에</a:t>
            </a:r>
            <a:r>
              <a:rPr lang="ko-KR" altLang="en-US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 도움</a:t>
            </a:r>
            <a:r>
              <a:rPr lang="en-US" altLang="ko-KR" sz="1300" dirty="0">
                <a:solidFill>
                  <a:srgbClr val="424646"/>
                </a:solidFill>
                <a:ea typeface="나눔스퀘어 ExtraBold" panose="020B0600000101010101" pitchFamily="50" charset="-127"/>
              </a:rPr>
              <a:t>X</a:t>
            </a:r>
          </a:p>
          <a:p>
            <a:endParaRPr lang="en-US" altLang="ko-KR" sz="1300" dirty="0">
              <a:solidFill>
                <a:srgbClr val="424646"/>
              </a:solidFill>
              <a:ea typeface="나눔스퀘어 ExtraBold" panose="020B0600000101010101" pitchFamily="50" charset="-127"/>
            </a:endParaRPr>
          </a:p>
          <a:p>
            <a:endParaRPr lang="en-US" altLang="ko-KR" sz="1300" dirty="0">
              <a:solidFill>
                <a:srgbClr val="424646"/>
              </a:solidFill>
              <a:ea typeface="나눔스퀘어 ExtraBold" panose="020B0600000101010101" pitchFamily="50" charset="-127"/>
            </a:endParaRPr>
          </a:p>
          <a:p>
            <a:endParaRPr lang="en-US" altLang="ko-KR" sz="1300" dirty="0">
              <a:solidFill>
                <a:srgbClr val="424646"/>
              </a:solidFill>
              <a:ea typeface="나눔스퀘어 ExtraBold" panose="020B0600000101010101" pitchFamily="50" charset="-127"/>
            </a:endParaRPr>
          </a:p>
          <a:p>
            <a:endParaRPr lang="en-US" altLang="ko-KR" sz="1300" dirty="0">
              <a:solidFill>
                <a:srgbClr val="424646"/>
              </a:solidFill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524526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B18BD14-DD08-78D9-3C9B-31B0B9FAF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F8940B-A98C-6785-1D8B-1B46B5AD377C}"/>
              </a:ext>
            </a:extLst>
          </p:cNvPr>
          <p:cNvSpPr txBox="1"/>
          <p:nvPr/>
        </p:nvSpPr>
        <p:spPr>
          <a:xfrm>
            <a:off x="446070" y="1570291"/>
            <a:ext cx="869793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ko-KR" altLang="en-US" sz="1200" b="1" dirty="0">
                <a:solidFill>
                  <a:srgbClr val="111111"/>
                </a:solidFill>
                <a:latin typeface="-apple-system"/>
              </a:rPr>
              <a:t>간의 중요성</a:t>
            </a:r>
            <a:r>
              <a:rPr lang="en-US" altLang="ko-KR" sz="1200" dirty="0">
                <a:solidFill>
                  <a:srgbClr val="111111"/>
                </a:solidFill>
                <a:latin typeface="-apple-system"/>
              </a:rPr>
              <a:t>: </a:t>
            </a:r>
            <a:r>
              <a:rPr lang="ko-KR" altLang="en-US" sz="1200" dirty="0">
                <a:solidFill>
                  <a:srgbClr val="111111"/>
                </a:solidFill>
                <a:latin typeface="-apple-system"/>
              </a:rPr>
              <a:t>간은 영양소 대사</a:t>
            </a:r>
            <a:r>
              <a:rPr lang="en-US" altLang="ko-KR" sz="1200" dirty="0">
                <a:solidFill>
                  <a:srgbClr val="111111"/>
                </a:solidFill>
                <a:latin typeface="-apple-system"/>
              </a:rPr>
              <a:t>, </a:t>
            </a:r>
            <a:r>
              <a:rPr lang="ko-KR" altLang="en-US" sz="1200" dirty="0">
                <a:solidFill>
                  <a:srgbClr val="111111"/>
                </a:solidFill>
                <a:latin typeface="-apple-system"/>
              </a:rPr>
              <a:t>호르몬 반응 조절</a:t>
            </a:r>
            <a:r>
              <a:rPr lang="en-US" altLang="ko-KR" sz="1200" dirty="0">
                <a:solidFill>
                  <a:srgbClr val="111111"/>
                </a:solidFill>
                <a:latin typeface="-apple-system"/>
              </a:rPr>
              <a:t>, </a:t>
            </a:r>
            <a:r>
              <a:rPr lang="ko-KR" altLang="en-US" sz="1200" dirty="0">
                <a:solidFill>
                  <a:srgbClr val="111111"/>
                </a:solidFill>
                <a:latin typeface="-apple-system"/>
              </a:rPr>
              <a:t>해독</a:t>
            </a:r>
            <a:r>
              <a:rPr lang="en-US" altLang="ko-KR" sz="1200" dirty="0">
                <a:solidFill>
                  <a:srgbClr val="111111"/>
                </a:solidFill>
                <a:latin typeface="-apple-system"/>
              </a:rPr>
              <a:t>, </a:t>
            </a:r>
            <a:r>
              <a:rPr lang="ko-KR" altLang="en-US" sz="1200" dirty="0">
                <a:solidFill>
                  <a:srgbClr val="111111"/>
                </a:solidFill>
                <a:latin typeface="-apple-system"/>
              </a:rPr>
              <a:t>면역 시스템 등 다양한 중요한 기능을 수행하는 기관</a:t>
            </a:r>
            <a:endParaRPr lang="en-US" altLang="ko-KR" sz="1200" dirty="0">
              <a:solidFill>
                <a:srgbClr val="111111"/>
              </a:solidFill>
              <a:latin typeface="-apple-system"/>
            </a:endParaRP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è"/>
            </a:pPr>
            <a:r>
              <a:rPr lang="ko-KR" altLang="en-US" sz="1200" dirty="0">
                <a:solidFill>
                  <a:srgbClr val="111111"/>
                </a:solidFill>
                <a:latin typeface="-apple-system"/>
              </a:rPr>
              <a:t>건강한 </a:t>
            </a:r>
            <a:r>
              <a:rPr lang="ko-KR" altLang="en-US" sz="1200" b="1" dirty="0">
                <a:solidFill>
                  <a:srgbClr val="111111"/>
                </a:solidFill>
                <a:latin typeface="-apple-system"/>
              </a:rPr>
              <a:t>간 기능</a:t>
            </a:r>
            <a:r>
              <a:rPr lang="ko-KR" altLang="en-US" sz="1200" dirty="0">
                <a:solidFill>
                  <a:srgbClr val="111111"/>
                </a:solidFill>
                <a:latin typeface="-apple-system"/>
              </a:rPr>
              <a:t>을 유지 하자</a:t>
            </a:r>
            <a:endParaRPr lang="en-US" altLang="ko-KR" sz="1200" dirty="0">
              <a:solidFill>
                <a:srgbClr val="111111"/>
              </a:solidFill>
              <a:latin typeface="-apple-system"/>
            </a:endParaRP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è"/>
            </a:pPr>
            <a:r>
              <a:rPr lang="ko-KR" altLang="en-US" sz="1200" dirty="0">
                <a:solidFill>
                  <a:srgbClr val="111111"/>
                </a:solidFill>
                <a:latin typeface="-apple-system"/>
              </a:rPr>
              <a:t>지방간</a:t>
            </a:r>
            <a:r>
              <a:rPr lang="en-US" altLang="ko-KR" sz="1200" dirty="0">
                <a:solidFill>
                  <a:srgbClr val="111111"/>
                </a:solidFill>
                <a:latin typeface="-apple-system"/>
              </a:rPr>
              <a:t>, </a:t>
            </a:r>
            <a:r>
              <a:rPr lang="ko-KR" altLang="en-US" sz="1200" dirty="0">
                <a:solidFill>
                  <a:srgbClr val="111111"/>
                </a:solidFill>
                <a:latin typeface="-apple-system"/>
              </a:rPr>
              <a:t>열스트레스</a:t>
            </a:r>
            <a:r>
              <a:rPr lang="en-US" altLang="ko-KR" sz="1200" dirty="0">
                <a:solidFill>
                  <a:srgbClr val="111111"/>
                </a:solidFill>
                <a:latin typeface="-apple-system"/>
              </a:rPr>
              <a:t>, </a:t>
            </a:r>
            <a:r>
              <a:rPr lang="ko-KR" altLang="en-US" sz="1200" dirty="0">
                <a:solidFill>
                  <a:srgbClr val="111111"/>
                </a:solidFill>
                <a:latin typeface="-apple-system"/>
              </a:rPr>
              <a:t>간 비대 등 주의</a:t>
            </a:r>
            <a:endParaRPr lang="en-US" altLang="ko-KR" sz="1200" dirty="0">
              <a:solidFill>
                <a:srgbClr val="111111"/>
              </a:solidFill>
              <a:latin typeface="-apple-system"/>
            </a:endParaRP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è"/>
            </a:pPr>
            <a:r>
              <a:rPr lang="ko-KR" altLang="en-US" sz="1200" dirty="0">
                <a:solidFill>
                  <a:srgbClr val="111111"/>
                </a:solidFill>
                <a:latin typeface="-apple-system"/>
              </a:rPr>
              <a:t>간기능개선제</a:t>
            </a:r>
            <a:r>
              <a:rPr lang="en-US" altLang="ko-KR" sz="1200" dirty="0">
                <a:solidFill>
                  <a:srgbClr val="111111"/>
                </a:solidFill>
                <a:latin typeface="-apple-system"/>
              </a:rPr>
              <a:t>? </a:t>
            </a:r>
            <a:r>
              <a:rPr lang="ko-KR" altLang="en-US" sz="1200" dirty="0">
                <a:solidFill>
                  <a:srgbClr val="111111"/>
                </a:solidFill>
                <a:latin typeface="-apple-system"/>
              </a:rPr>
              <a:t>항산화제</a:t>
            </a:r>
            <a:endParaRPr lang="en-US" altLang="ko-KR" sz="1200" dirty="0">
              <a:solidFill>
                <a:srgbClr val="111111"/>
              </a:solidFill>
              <a:latin typeface="-apple-system"/>
            </a:endParaRP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è"/>
            </a:pPr>
            <a:endParaRPr lang="en-US" altLang="ko-KR" sz="1200" dirty="0">
              <a:solidFill>
                <a:srgbClr val="111111"/>
              </a:solidFill>
              <a:latin typeface="-apple-system"/>
            </a:endParaRPr>
          </a:p>
          <a:p>
            <a:pPr>
              <a:spcBef>
                <a:spcPts val="600"/>
              </a:spcBef>
            </a:pPr>
            <a:r>
              <a:rPr lang="ko-KR" altLang="en-US" sz="1200" b="1" dirty="0">
                <a:solidFill>
                  <a:srgbClr val="111111"/>
                </a:solidFill>
                <a:latin typeface="-apple-system"/>
              </a:rPr>
              <a:t>바이러스 감염과 면역 반응</a:t>
            </a:r>
            <a:r>
              <a:rPr lang="en-US" altLang="ko-KR" sz="1200" dirty="0">
                <a:solidFill>
                  <a:srgbClr val="111111"/>
                </a:solidFill>
                <a:latin typeface="-apple-system"/>
              </a:rPr>
              <a:t>: </a:t>
            </a:r>
            <a:r>
              <a:rPr lang="ko-KR" altLang="en-US" sz="1200" dirty="0">
                <a:solidFill>
                  <a:srgbClr val="111111"/>
                </a:solidFill>
                <a:latin typeface="-apple-system"/>
              </a:rPr>
              <a:t>어두운 갈색 </a:t>
            </a:r>
            <a:r>
              <a:rPr lang="ko-KR" altLang="en-US" sz="1200" dirty="0" err="1">
                <a:solidFill>
                  <a:srgbClr val="111111"/>
                </a:solidFill>
                <a:latin typeface="-apple-system"/>
              </a:rPr>
              <a:t>난각</a:t>
            </a:r>
            <a:r>
              <a:rPr lang="ko-KR" altLang="en-US" sz="1200" dirty="0">
                <a:solidFill>
                  <a:srgbClr val="111111"/>
                </a:solidFill>
                <a:latin typeface="-apple-system"/>
              </a:rPr>
              <a:t> 그룹에서 바이러스 감염에 대한 면역 반응과 관련된 유전자들이 상향 조절되었습니다</a:t>
            </a:r>
            <a:r>
              <a:rPr lang="en-US" altLang="ko-KR" sz="1200" dirty="0">
                <a:solidFill>
                  <a:srgbClr val="111111"/>
                </a:solidFill>
                <a:latin typeface="-apple-system"/>
              </a:rPr>
              <a:t>. </a:t>
            </a:r>
            <a:r>
              <a:rPr lang="ko-KR" altLang="en-US" sz="1200" dirty="0">
                <a:solidFill>
                  <a:srgbClr val="111111"/>
                </a:solidFill>
                <a:latin typeface="-apple-system"/>
              </a:rPr>
              <a:t>이는 바이러스 질병 예방이 갈색 </a:t>
            </a:r>
            <a:r>
              <a:rPr lang="ko-KR" altLang="en-US" sz="1200" dirty="0" err="1">
                <a:solidFill>
                  <a:srgbClr val="111111"/>
                </a:solidFill>
                <a:latin typeface="-apple-system"/>
              </a:rPr>
              <a:t>난각</a:t>
            </a:r>
            <a:r>
              <a:rPr lang="ko-KR" altLang="en-US" sz="1200" dirty="0">
                <a:solidFill>
                  <a:srgbClr val="111111"/>
                </a:solidFill>
                <a:latin typeface="-apple-system"/>
              </a:rPr>
              <a:t> 색상 저하를 방지하는 데 중요할 수 있음을 시사합니다</a:t>
            </a:r>
            <a:r>
              <a:rPr lang="en-US" altLang="ko-KR" sz="1200" dirty="0">
                <a:solidFill>
                  <a:srgbClr val="111111"/>
                </a:solidFill>
                <a:latin typeface="-apple-system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ko-KR" altLang="en-US" sz="1200" b="1" dirty="0">
                <a:solidFill>
                  <a:srgbClr val="111111"/>
                </a:solidFill>
                <a:latin typeface="-apple-system"/>
              </a:rPr>
              <a:t>지질 대사</a:t>
            </a:r>
            <a:r>
              <a:rPr lang="en-US" altLang="ko-KR" sz="1200" dirty="0">
                <a:solidFill>
                  <a:srgbClr val="111111"/>
                </a:solidFill>
                <a:latin typeface="-apple-system"/>
              </a:rPr>
              <a:t>: PPAR </a:t>
            </a:r>
            <a:r>
              <a:rPr lang="ko-KR" altLang="en-US" sz="1200" dirty="0">
                <a:solidFill>
                  <a:srgbClr val="111111"/>
                </a:solidFill>
                <a:latin typeface="-apple-system"/>
              </a:rPr>
              <a:t>신호 경로와 관련된 유전자들이 어두운 갈색 </a:t>
            </a:r>
            <a:r>
              <a:rPr lang="ko-KR" altLang="en-US" sz="1200" dirty="0" err="1">
                <a:solidFill>
                  <a:srgbClr val="111111"/>
                </a:solidFill>
                <a:latin typeface="-apple-system"/>
              </a:rPr>
              <a:t>난각</a:t>
            </a:r>
            <a:r>
              <a:rPr lang="ko-KR" altLang="en-US" sz="1200" dirty="0">
                <a:solidFill>
                  <a:srgbClr val="111111"/>
                </a:solidFill>
                <a:latin typeface="-apple-system"/>
              </a:rPr>
              <a:t> 그룹에서 상향 조절</a:t>
            </a:r>
            <a:endParaRPr lang="en-US" altLang="ko-KR" sz="1200" dirty="0">
              <a:solidFill>
                <a:srgbClr val="111111"/>
              </a:solidFill>
              <a:latin typeface="-apple-system"/>
            </a:endParaRP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è"/>
            </a:pPr>
            <a:r>
              <a:rPr lang="ko-KR" altLang="en-US" sz="1200" dirty="0">
                <a:solidFill>
                  <a:srgbClr val="111111"/>
                </a:solidFill>
                <a:latin typeface="-apple-system"/>
              </a:rPr>
              <a:t>지질 대사가 갈색 </a:t>
            </a:r>
            <a:r>
              <a:rPr lang="ko-KR" altLang="en-US" sz="1200" dirty="0" err="1">
                <a:solidFill>
                  <a:srgbClr val="111111"/>
                </a:solidFill>
                <a:latin typeface="-apple-system"/>
              </a:rPr>
              <a:t>난각</a:t>
            </a:r>
            <a:r>
              <a:rPr lang="ko-KR" altLang="en-US" sz="1200" dirty="0">
                <a:solidFill>
                  <a:srgbClr val="111111"/>
                </a:solidFill>
                <a:latin typeface="-apple-system"/>
              </a:rPr>
              <a:t> 색상 강도에 영향을 미칠 수 있음</a:t>
            </a:r>
            <a:endParaRPr lang="en-US" altLang="ko-KR" sz="1200" dirty="0">
              <a:solidFill>
                <a:srgbClr val="111111"/>
              </a:solidFill>
              <a:latin typeface="-apple-system"/>
            </a:endParaRP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è"/>
            </a:pPr>
            <a:r>
              <a:rPr lang="ko-KR" altLang="en-US" sz="1200" dirty="0">
                <a:solidFill>
                  <a:srgbClr val="111111"/>
                </a:solidFill>
                <a:latin typeface="-apple-system"/>
              </a:rPr>
              <a:t>육성 후기 체중 관리</a:t>
            </a:r>
            <a:endParaRPr lang="en-US" altLang="ko-KR" sz="1200" dirty="0">
              <a:solidFill>
                <a:srgbClr val="111111"/>
              </a:solidFill>
              <a:latin typeface="-apple-system"/>
            </a:endParaRPr>
          </a:p>
          <a:p>
            <a:pPr>
              <a:spcBef>
                <a:spcPts val="600"/>
              </a:spcBef>
            </a:pPr>
            <a:endParaRPr lang="en-US" altLang="ko-KR" sz="1200" dirty="0">
              <a:solidFill>
                <a:srgbClr val="111111"/>
              </a:solidFill>
              <a:latin typeface="-apple-system"/>
            </a:endParaRPr>
          </a:p>
          <a:p>
            <a:pPr>
              <a:spcBef>
                <a:spcPts val="600"/>
              </a:spcBef>
            </a:pPr>
            <a:r>
              <a:rPr lang="ko-KR" altLang="en-US" sz="1200" b="1" dirty="0">
                <a:solidFill>
                  <a:srgbClr val="111111"/>
                </a:solidFill>
                <a:latin typeface="-apple-system"/>
              </a:rPr>
              <a:t>세포 증식</a:t>
            </a:r>
            <a:r>
              <a:rPr lang="en-US" altLang="ko-KR" sz="1200" dirty="0">
                <a:solidFill>
                  <a:srgbClr val="111111"/>
                </a:solidFill>
                <a:latin typeface="-apple-system"/>
              </a:rPr>
              <a:t>: </a:t>
            </a:r>
            <a:r>
              <a:rPr lang="ko-KR" altLang="en-US" sz="1200" dirty="0">
                <a:solidFill>
                  <a:srgbClr val="111111"/>
                </a:solidFill>
                <a:latin typeface="-apple-system"/>
              </a:rPr>
              <a:t>어두운 갈색 </a:t>
            </a:r>
            <a:r>
              <a:rPr lang="ko-KR" altLang="en-US" sz="1200" dirty="0" err="1">
                <a:solidFill>
                  <a:srgbClr val="111111"/>
                </a:solidFill>
                <a:latin typeface="-apple-system"/>
              </a:rPr>
              <a:t>난각</a:t>
            </a:r>
            <a:r>
              <a:rPr lang="ko-KR" altLang="en-US" sz="1200" dirty="0">
                <a:solidFill>
                  <a:srgbClr val="111111"/>
                </a:solidFill>
                <a:latin typeface="-apple-system"/>
              </a:rPr>
              <a:t> 그룹에서 세포 증식과 관련된 유전자들이 더 많이 발현 </a:t>
            </a:r>
            <a:r>
              <a:rPr lang="en-US" altLang="ko-KR" sz="1200" dirty="0">
                <a:solidFill>
                  <a:srgbClr val="111111"/>
                </a:solidFill>
                <a:latin typeface="-apple-system"/>
              </a:rPr>
              <a:t>(ASPM, KIF20A, FOXM1, CDK1, CCNB3 )</a:t>
            </a:r>
          </a:p>
          <a:p>
            <a:pPr>
              <a:spcBef>
                <a:spcPts val="600"/>
              </a:spcBef>
            </a:pPr>
            <a:r>
              <a:rPr lang="ko-KR" altLang="en-US" sz="1200" dirty="0">
                <a:solidFill>
                  <a:srgbClr val="111111"/>
                </a:solidFill>
                <a:latin typeface="-apple-system"/>
              </a:rPr>
              <a:t>되었습니다</a:t>
            </a:r>
            <a:r>
              <a:rPr lang="en-US" altLang="ko-KR" sz="1200" dirty="0">
                <a:solidFill>
                  <a:srgbClr val="111111"/>
                </a:solidFill>
                <a:latin typeface="-apple-system"/>
              </a:rPr>
              <a:t>. </a:t>
            </a:r>
            <a:r>
              <a:rPr lang="ko-KR" altLang="en-US" sz="1200" dirty="0">
                <a:solidFill>
                  <a:srgbClr val="111111"/>
                </a:solidFill>
                <a:latin typeface="-apple-system"/>
              </a:rPr>
              <a:t>이는 간 재생과 조직 복구 능력이 더 뛰어날 수 있음을 시사합니다</a:t>
            </a:r>
            <a:endParaRPr lang="en-US" altLang="ko-KR" sz="1200" dirty="0">
              <a:solidFill>
                <a:srgbClr val="111111"/>
              </a:solidFill>
              <a:latin typeface="-apple-system"/>
            </a:endParaRPr>
          </a:p>
          <a:p>
            <a:pPr>
              <a:spcBef>
                <a:spcPts val="600"/>
              </a:spcBef>
            </a:pPr>
            <a:r>
              <a:rPr lang="en-US" altLang="ko-KR" sz="1200" dirty="0">
                <a:solidFill>
                  <a:srgbClr val="111111"/>
                </a:solidFill>
                <a:latin typeface="-apple-system"/>
              </a:rPr>
              <a:t>-&gt; </a:t>
            </a:r>
            <a:r>
              <a:rPr lang="ko-KR" altLang="en-US" sz="1200" dirty="0">
                <a:solidFill>
                  <a:srgbClr val="111111"/>
                </a:solidFill>
                <a:latin typeface="-apple-system"/>
              </a:rPr>
              <a:t>항산화제</a:t>
            </a:r>
            <a:r>
              <a:rPr lang="en-US" altLang="ko-KR" sz="1200" dirty="0">
                <a:solidFill>
                  <a:srgbClr val="111111"/>
                </a:solidFill>
                <a:latin typeface="-apple-system"/>
              </a:rPr>
              <a:t>, </a:t>
            </a:r>
            <a:r>
              <a:rPr lang="ko-KR" altLang="en-US" sz="1200" dirty="0">
                <a:solidFill>
                  <a:srgbClr val="111111"/>
                </a:solidFill>
                <a:latin typeface="-apple-system"/>
              </a:rPr>
              <a:t>비타민 </a:t>
            </a:r>
            <a:r>
              <a:rPr lang="en-US" altLang="ko-KR" sz="1200" dirty="0">
                <a:solidFill>
                  <a:srgbClr val="111111"/>
                </a:solidFill>
                <a:latin typeface="-apple-system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6543267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637C726-19C9-F3AE-3711-5FC3E5A3A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33188"/>
            <a:ext cx="3624146" cy="2023692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E9D2115-0044-C750-9A0D-C6F55EF84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71" y="3663550"/>
            <a:ext cx="3647975" cy="184794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B3EBAEB-E839-F7E2-138D-34F9D9B11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2252" y="1356492"/>
            <a:ext cx="3824548" cy="440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65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iosecurity &amp; Avian Influenza - Teagasc | Agriculture and Food Development  Authority">
            <a:extLst>
              <a:ext uri="{FF2B5EF4-FFF2-40B4-BE49-F238E27FC236}">
                <a16:creationId xmlns:a16="http://schemas.microsoft.com/office/drawing/2014/main" id="{E5039E72-0408-28B9-4D41-4D34BC21C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11"/>
          <a:stretch/>
        </p:blipFill>
        <p:spPr bwMode="auto">
          <a:xfrm>
            <a:off x="279296" y="1473068"/>
            <a:ext cx="4329564" cy="441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2D11672D-45FF-3444-17BF-6104B86DD4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21" t="16984" r="21439" b="21224"/>
          <a:stretch/>
        </p:blipFill>
        <p:spPr>
          <a:xfrm>
            <a:off x="5433074" y="2510044"/>
            <a:ext cx="2878414" cy="23375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BA7A56AA-4FDC-F2D6-DF1B-7D570FA2A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440" y="3225087"/>
            <a:ext cx="701065" cy="768931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6A10AF0D-9CD7-200E-CC38-8A35405C9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1488" y="3225087"/>
            <a:ext cx="701065" cy="768931"/>
          </a:xfrm>
          <a:prstGeom prst="rect">
            <a:avLst/>
          </a:prstGeom>
        </p:spPr>
      </p:pic>
      <p:cxnSp>
        <p:nvCxnSpPr>
          <p:cNvPr id="7" name="직선 화살표 연결선 6">
            <a:extLst>
              <a:ext uri="{FF2B5EF4-FFF2-40B4-BE49-F238E27FC236}">
                <a16:creationId xmlns:a16="http://schemas.microsoft.com/office/drawing/2014/main" id="{E441AC60-E6B2-A094-4180-70277C3E92F0}"/>
              </a:ext>
            </a:extLst>
          </p:cNvPr>
          <p:cNvCxnSpPr>
            <a:cxnSpLocks/>
          </p:cNvCxnSpPr>
          <p:nvPr/>
        </p:nvCxnSpPr>
        <p:spPr>
          <a:xfrm>
            <a:off x="4670439" y="3094759"/>
            <a:ext cx="1065344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6C1F3BF5-91F3-00D0-53D6-AFFE83BC08FC}"/>
              </a:ext>
            </a:extLst>
          </p:cNvPr>
          <p:cNvCxnSpPr>
            <a:cxnSpLocks/>
          </p:cNvCxnSpPr>
          <p:nvPr/>
        </p:nvCxnSpPr>
        <p:spPr>
          <a:xfrm>
            <a:off x="8373067" y="3084368"/>
            <a:ext cx="690491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EA1D8572-97B3-D170-7765-FF5671A2E8B4}"/>
              </a:ext>
            </a:extLst>
          </p:cNvPr>
          <p:cNvCxnSpPr>
            <a:cxnSpLocks/>
          </p:cNvCxnSpPr>
          <p:nvPr/>
        </p:nvCxnSpPr>
        <p:spPr>
          <a:xfrm>
            <a:off x="5536347" y="2374319"/>
            <a:ext cx="2561634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EBA2404A-4AF4-336F-D8CC-D00A77AD7D37}"/>
              </a:ext>
            </a:extLst>
          </p:cNvPr>
          <p:cNvSpPr/>
          <p:nvPr/>
        </p:nvSpPr>
        <p:spPr>
          <a:xfrm>
            <a:off x="6503767" y="2203845"/>
            <a:ext cx="640046" cy="2383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r>
              <a:rPr lang="en-US" altLang="ko-KR" sz="900" dirty="0">
                <a:solidFill>
                  <a:srgbClr val="FFFFFF"/>
                </a:solidFill>
                <a:latin typeface="Arial" panose="020B0604020202020204"/>
                <a:ea typeface="굴림" panose="020B0600000101010101" pitchFamily="50" charset="-127"/>
              </a:rPr>
              <a:t>Pathogen</a:t>
            </a:r>
            <a:endParaRPr lang="ko-KR" altLang="en-US" sz="900" dirty="0">
              <a:solidFill>
                <a:srgbClr val="FFFFFF"/>
              </a:solidFill>
              <a:latin typeface="Arial" panose="020B0604020202020204"/>
              <a:ea typeface="굴림" panose="020B0600000101010101" pitchFamily="50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2C05C783-3581-2249-CB8E-F8579777A0C3}"/>
              </a:ext>
            </a:extLst>
          </p:cNvPr>
          <p:cNvSpPr/>
          <p:nvPr/>
        </p:nvSpPr>
        <p:spPr>
          <a:xfrm rot="5400000">
            <a:off x="7799097" y="3490385"/>
            <a:ext cx="768932" cy="2383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r>
              <a:rPr lang="en-US" altLang="ko-KR" sz="900" dirty="0">
                <a:solidFill>
                  <a:srgbClr val="FFFFFF"/>
                </a:solidFill>
                <a:latin typeface="Arial" panose="020B0604020202020204"/>
                <a:ea typeface="굴림" panose="020B0600000101010101" pitchFamily="50" charset="-127"/>
              </a:rPr>
              <a:t>Pathogen</a:t>
            </a:r>
            <a:endParaRPr lang="ko-KR" altLang="en-US" sz="900" dirty="0">
              <a:solidFill>
                <a:srgbClr val="FFFFFF"/>
              </a:solidFill>
              <a:latin typeface="Arial" panose="020B0604020202020204"/>
              <a:ea typeface="굴림" panose="020B0600000101010101" pitchFamily="50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CF8DC014-BDED-3603-E349-02995551B8C3}"/>
              </a:ext>
            </a:extLst>
          </p:cNvPr>
          <p:cNvSpPr/>
          <p:nvPr/>
        </p:nvSpPr>
        <p:spPr>
          <a:xfrm rot="5400000">
            <a:off x="5099233" y="3490383"/>
            <a:ext cx="768932" cy="2383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r>
              <a:rPr lang="en-US" altLang="ko-KR" sz="900" dirty="0">
                <a:solidFill>
                  <a:srgbClr val="FFFFFF"/>
                </a:solidFill>
                <a:latin typeface="Arial" panose="020B0604020202020204"/>
                <a:ea typeface="굴림" panose="020B0600000101010101" pitchFamily="50" charset="-127"/>
              </a:rPr>
              <a:t>Pathogen</a:t>
            </a:r>
            <a:endParaRPr lang="ko-KR" altLang="en-US" sz="900" dirty="0">
              <a:solidFill>
                <a:srgbClr val="FFFFFF"/>
              </a:solidFill>
              <a:latin typeface="Arial" panose="020B0604020202020204"/>
              <a:ea typeface="굴림" panose="020B0600000101010101" pitchFamily="50" charset="-127"/>
            </a:endParaRP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FC1CEAF8-3524-44B4-E986-CCE42FE0A98F}"/>
              </a:ext>
            </a:extLst>
          </p:cNvPr>
          <p:cNvSpPr/>
          <p:nvPr/>
        </p:nvSpPr>
        <p:spPr>
          <a:xfrm>
            <a:off x="899592" y="4941168"/>
            <a:ext cx="777312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16373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381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404EA-DB15-9C4F-DDBA-6D9C32436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4" descr="Roedor de color gris&#10;&#10;Descripción generada automáticamente">
            <a:extLst>
              <a:ext uri="{FF2B5EF4-FFF2-40B4-BE49-F238E27FC236}">
                <a16:creationId xmlns:a16="http://schemas.microsoft.com/office/drawing/2014/main" id="{B57D4EC8-B76D-E9BA-62E5-37C2F245D5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341" y="708639"/>
            <a:ext cx="4655830" cy="2155801"/>
          </a:xfrm>
          <a:prstGeom prst="rect">
            <a:avLst/>
          </a:prstGeom>
        </p:spPr>
      </p:pic>
      <p:pic>
        <p:nvPicPr>
          <p:cNvPr id="13" name="Imagen 10" descr="Roedor de color gris&#10;&#10;Descripción generada automáticamente">
            <a:extLst>
              <a:ext uri="{FF2B5EF4-FFF2-40B4-BE49-F238E27FC236}">
                <a16:creationId xmlns:a16="http://schemas.microsoft.com/office/drawing/2014/main" id="{BF11E9DE-8C45-4C7B-4B2B-5CD275C0E3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6" y="584729"/>
            <a:ext cx="2820376" cy="2737567"/>
          </a:xfrm>
          <a:prstGeom prst="rect">
            <a:avLst/>
          </a:prstGeom>
        </p:spPr>
      </p:pic>
      <p:sp>
        <p:nvSpPr>
          <p:cNvPr id="14" name="Marcador de texto 6">
            <a:extLst>
              <a:ext uri="{FF2B5EF4-FFF2-40B4-BE49-F238E27FC236}">
                <a16:creationId xmlns:a16="http://schemas.microsoft.com/office/drawing/2014/main" id="{D4A2FD31-7C31-046E-F701-F5AAE3444B56}"/>
              </a:ext>
            </a:extLst>
          </p:cNvPr>
          <p:cNvSpPr txBox="1">
            <a:spLocks/>
          </p:cNvSpPr>
          <p:nvPr/>
        </p:nvSpPr>
        <p:spPr>
          <a:xfrm>
            <a:off x="236829" y="3299142"/>
            <a:ext cx="3506588" cy="1259319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144000" indent="-14400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es-ES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00" indent="-144000" algn="l" defTabSz="914400" rtl="0" eaLnBrk="1" latinLnBrk="0" hangingPunct="1">
              <a:lnSpc>
                <a:spcPct val="100000"/>
              </a:lnSpc>
              <a:spcBef>
                <a:spcPts val="336"/>
              </a:spcBef>
              <a:buClr>
                <a:schemeClr val="tx2"/>
              </a:buClr>
              <a:buFont typeface="Arial" panose="020B0604020202020204" pitchFamily="34" charset="0"/>
              <a:buChar char="̶"/>
              <a:defRPr lang="es-ES" sz="140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32000" indent="-144000" algn="l" defTabSz="914400" rtl="0" eaLnBrk="1" latinLnBrk="0" hangingPunct="1">
              <a:lnSpc>
                <a:spcPct val="100000"/>
              </a:lnSpc>
              <a:spcBef>
                <a:spcPts val="288"/>
              </a:spcBef>
              <a:buFont typeface="Arial" panose="020B0604020202020204" pitchFamily="34" charset="0"/>
              <a:buChar char="•"/>
              <a:defRPr lang="es-ES" sz="1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76000" indent="-144000" algn="l" defTabSz="914400" rtl="0" eaLnBrk="1" latinLnBrk="0" hangingPunct="1">
              <a:lnSpc>
                <a:spcPct val="100000"/>
              </a:lnSpc>
              <a:spcBef>
                <a:spcPts val="288"/>
              </a:spcBef>
              <a:buFont typeface="Arial" panose="020B0604020202020204" pitchFamily="34" charset="0"/>
              <a:buChar char="•"/>
              <a:defRPr lang="es-ES" sz="120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44000" algn="l" defTabSz="914400" rtl="0" eaLnBrk="1" latinLnBrk="0" hangingPunct="1">
              <a:lnSpc>
                <a:spcPct val="100000"/>
              </a:lnSpc>
              <a:spcBef>
                <a:spcPts val="288"/>
              </a:spcBef>
              <a:buFont typeface="Arial" panose="020B0604020202020204" pitchFamily="34" charset="0"/>
              <a:buChar char="•"/>
              <a:defRPr lang="es-ES"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marR="0" lvl="0" indent="-1440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E99BB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집쥐들은 비록 건조한 환경을 선호하지만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거의 모든 곳에서 적절한 생활 조건을 발견할 수 있다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44000" marR="0" lvl="0" indent="-1440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E99BB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방해받지 않으면 매우 큰 집단으로 성장할 수 있습니다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66 Rectángulo">
            <a:extLst>
              <a:ext uri="{FF2B5EF4-FFF2-40B4-BE49-F238E27FC236}">
                <a16:creationId xmlns:a16="http://schemas.microsoft.com/office/drawing/2014/main" id="{9EC2EAAA-7575-65EA-6EFE-D7BE05D83162}"/>
              </a:ext>
            </a:extLst>
          </p:cNvPr>
          <p:cNvSpPr/>
          <p:nvPr/>
        </p:nvSpPr>
        <p:spPr>
          <a:xfrm>
            <a:off x="296260" y="2858009"/>
            <a:ext cx="3506588" cy="369332"/>
          </a:xfrm>
          <a:prstGeom prst="rect">
            <a:avLst/>
          </a:prstGeom>
          <a:solidFill>
            <a:srgbClr val="E99BB3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Mus </a:t>
            </a:r>
            <a:r>
              <a:rPr kumimoji="0" lang="es-E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musculus</a:t>
            </a:r>
            <a:r>
              <a:rPr kumimoji="0" lang="es-E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(</a:t>
            </a:r>
            <a:r>
              <a:rPr kumimoji="0" lang="es-E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house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mouse)</a:t>
            </a: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Marcador de texto 6">
            <a:extLst>
              <a:ext uri="{FF2B5EF4-FFF2-40B4-BE49-F238E27FC236}">
                <a16:creationId xmlns:a16="http://schemas.microsoft.com/office/drawing/2014/main" id="{3DBD5E14-A7EF-FA3F-F8B2-0FBEF42C730D}"/>
              </a:ext>
            </a:extLst>
          </p:cNvPr>
          <p:cNvSpPr txBox="1">
            <a:spLocks/>
          </p:cNvSpPr>
          <p:nvPr/>
        </p:nvSpPr>
        <p:spPr>
          <a:xfrm>
            <a:off x="5388245" y="3082319"/>
            <a:ext cx="3506400" cy="8284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144000" indent="-14400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es-ES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00" indent="-144000" algn="l" defTabSz="914400" rtl="0" eaLnBrk="1" latinLnBrk="0" hangingPunct="1">
              <a:lnSpc>
                <a:spcPct val="100000"/>
              </a:lnSpc>
              <a:spcBef>
                <a:spcPts val="336"/>
              </a:spcBef>
              <a:buClr>
                <a:schemeClr val="tx2"/>
              </a:buClr>
              <a:buFont typeface="Arial" panose="020B0604020202020204" pitchFamily="34" charset="0"/>
              <a:buChar char="̶"/>
              <a:defRPr lang="es-ES" sz="140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32000" indent="-144000" algn="l" defTabSz="914400" rtl="0" eaLnBrk="1" latinLnBrk="0" hangingPunct="1">
              <a:lnSpc>
                <a:spcPct val="100000"/>
              </a:lnSpc>
              <a:spcBef>
                <a:spcPts val="288"/>
              </a:spcBef>
              <a:buFont typeface="Arial" panose="020B0604020202020204" pitchFamily="34" charset="0"/>
              <a:buChar char="•"/>
              <a:defRPr lang="es-ES" sz="1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576000" indent="-144000" algn="l" defTabSz="914400" rtl="0" eaLnBrk="1" latinLnBrk="0" hangingPunct="1">
              <a:lnSpc>
                <a:spcPct val="100000"/>
              </a:lnSpc>
              <a:spcBef>
                <a:spcPts val="288"/>
              </a:spcBef>
              <a:buFont typeface="Arial" panose="020B0604020202020204" pitchFamily="34" charset="0"/>
              <a:buChar char="•"/>
              <a:defRPr lang="es-ES" sz="1200" kern="1200" dirty="0" smtClean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-144000" algn="l" defTabSz="914400" rtl="0" eaLnBrk="1" latinLnBrk="0" hangingPunct="1">
              <a:lnSpc>
                <a:spcPct val="100000"/>
              </a:lnSpc>
              <a:spcBef>
                <a:spcPts val="288"/>
              </a:spcBef>
              <a:buFont typeface="Arial" panose="020B0604020202020204" pitchFamily="34" charset="0"/>
              <a:buChar char="•"/>
              <a:defRPr lang="es-ES"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marR="0" lvl="0" indent="-1440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E99BB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ko-KR" altLang="en-US" dirty="0">
                <a:solidFill>
                  <a:prstClr val="black"/>
                </a:solidFill>
              </a:rPr>
              <a:t>흑쥐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는 고층건물 또는 지붕을 선호합니다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44000" marR="0" lvl="0" indent="-1440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E99BB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몸은 날씬하고 꼬리가 몸통보다 길다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66 Rectángulo">
            <a:extLst>
              <a:ext uri="{FF2B5EF4-FFF2-40B4-BE49-F238E27FC236}">
                <a16:creationId xmlns:a16="http://schemas.microsoft.com/office/drawing/2014/main" id="{7A860AA8-AC6C-54FA-3CC5-9D8772600931}"/>
              </a:ext>
            </a:extLst>
          </p:cNvPr>
          <p:cNvSpPr/>
          <p:nvPr/>
        </p:nvSpPr>
        <p:spPr>
          <a:xfrm>
            <a:off x="5388245" y="2587455"/>
            <a:ext cx="3506400" cy="369332"/>
          </a:xfrm>
          <a:prstGeom prst="rect">
            <a:avLst/>
          </a:prstGeom>
          <a:solidFill>
            <a:srgbClr val="E99BB3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Rattus</a:t>
            </a:r>
            <a:r>
              <a:rPr kumimoji="0" lang="es-E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s-ES" sz="18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rattus</a:t>
            </a:r>
            <a:r>
              <a:rPr kumimoji="0" lang="es-ES" sz="18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(</a:t>
            </a:r>
            <a:r>
              <a:rPr kumimoji="0" lang="es-E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black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s-E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rat</a:t>
            </a: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)</a:t>
            </a: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8" name="Grupo 2">
            <a:extLst>
              <a:ext uri="{FF2B5EF4-FFF2-40B4-BE49-F238E27FC236}">
                <a16:creationId xmlns:a16="http://schemas.microsoft.com/office/drawing/2014/main" id="{CA3990A2-9580-D6D9-728D-45036C416A51}"/>
              </a:ext>
            </a:extLst>
          </p:cNvPr>
          <p:cNvGrpSpPr/>
          <p:nvPr/>
        </p:nvGrpSpPr>
        <p:grpSpPr>
          <a:xfrm>
            <a:off x="3131840" y="5471507"/>
            <a:ext cx="3650416" cy="926925"/>
            <a:chOff x="4155462" y="5120096"/>
            <a:chExt cx="3650416" cy="926925"/>
          </a:xfrm>
        </p:grpSpPr>
        <p:sp>
          <p:nvSpPr>
            <p:cNvPr id="19" name="Marcador de texto 6">
              <a:extLst>
                <a:ext uri="{FF2B5EF4-FFF2-40B4-BE49-F238E27FC236}">
                  <a16:creationId xmlns:a16="http://schemas.microsoft.com/office/drawing/2014/main" id="{AA774F48-D507-C8A1-CA41-146F0E486A30}"/>
                </a:ext>
              </a:extLst>
            </p:cNvPr>
            <p:cNvSpPr txBox="1">
              <a:spLocks/>
            </p:cNvSpPr>
            <p:nvPr/>
          </p:nvSpPr>
          <p:spPr>
            <a:xfrm>
              <a:off x="4299478" y="5523801"/>
              <a:ext cx="3506400" cy="52322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144000" indent="-144000" algn="l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lang="es-ES" sz="1400" kern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288000" indent="-144000" algn="l" defTabSz="914400" rtl="0" eaLnBrk="1" latinLnBrk="0" hangingPunct="1">
                <a:lnSpc>
                  <a:spcPct val="100000"/>
                </a:lnSpc>
                <a:spcBef>
                  <a:spcPts val="336"/>
                </a:spcBef>
                <a:buClr>
                  <a:schemeClr val="tx2"/>
                </a:buClr>
                <a:buFont typeface="Arial" panose="020B0604020202020204" pitchFamily="34" charset="0"/>
                <a:buChar char="̶"/>
                <a:defRPr lang="es-ES" sz="1400" kern="1200" dirty="0" smtClean="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432000" indent="-144000" algn="l" defTabSz="914400" rtl="0" eaLnBrk="1" latinLnBrk="0" hangingPunct="1">
                <a:lnSpc>
                  <a:spcPct val="100000"/>
                </a:lnSpc>
                <a:spcBef>
                  <a:spcPts val="288"/>
                </a:spcBef>
                <a:buFont typeface="Arial" panose="020B0604020202020204" pitchFamily="34" charset="0"/>
                <a:buChar char="•"/>
                <a:defRPr lang="es-ES" sz="1200" kern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576000" indent="-144000" algn="l" defTabSz="914400" rtl="0" eaLnBrk="1" latinLnBrk="0" hangingPunct="1">
                <a:lnSpc>
                  <a:spcPct val="100000"/>
                </a:lnSpc>
                <a:spcBef>
                  <a:spcPts val="288"/>
                </a:spcBef>
                <a:buFont typeface="Arial" panose="020B0604020202020204" pitchFamily="34" charset="0"/>
                <a:buChar char="•"/>
                <a:defRPr lang="es-ES" sz="1200" kern="1200" dirty="0" smtClean="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720000" indent="-144000" algn="l" defTabSz="914400" rtl="0" eaLnBrk="1" latinLnBrk="0" hangingPunct="1">
                <a:lnSpc>
                  <a:spcPct val="100000"/>
                </a:lnSpc>
                <a:spcBef>
                  <a:spcPts val="288"/>
                </a:spcBef>
                <a:buFont typeface="Arial" panose="020B0604020202020204" pitchFamily="34" charset="0"/>
                <a:buChar char="•"/>
                <a:defRPr lang="es-ES" sz="1000" kern="120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44000" marR="0" lvl="0" indent="-144000" algn="l" defTabSz="914400" rtl="0" eaLnBrk="1" fontAlgn="auto" latinLnBrk="0" hangingPunct="1">
                <a:lnSpc>
                  <a:spcPct val="10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E99BB3"/>
                </a:buClr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ko-KR" alt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시궁쥐는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일반적으로 수로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수로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웅덩이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수도관 및 배수구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 </a:t>
              </a:r>
              <a:r>
                <a:rPr kumimoji="0" lang="ko-K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근처에 산다</a:t>
              </a:r>
              <a:r>
                <a:rPr kumimoji="0" lang="en-US" altLang="ko-K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66 Rectángulo">
              <a:extLst>
                <a:ext uri="{FF2B5EF4-FFF2-40B4-BE49-F238E27FC236}">
                  <a16:creationId xmlns:a16="http://schemas.microsoft.com/office/drawing/2014/main" id="{C1F2AC09-C090-58FB-8923-9B5E5D2662A5}"/>
                </a:ext>
              </a:extLst>
            </p:cNvPr>
            <p:cNvSpPr/>
            <p:nvPr/>
          </p:nvSpPr>
          <p:spPr>
            <a:xfrm>
              <a:off x="4155462" y="5120096"/>
              <a:ext cx="3506400" cy="369332"/>
            </a:xfrm>
            <a:prstGeom prst="rect">
              <a:avLst/>
            </a:prstGeom>
            <a:solidFill>
              <a:srgbClr val="E99BB3">
                <a:lumMod val="20000"/>
                <a:lumOff val="80000"/>
              </a:srgb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Rattus</a:t>
              </a:r>
              <a:r>
                <a:rPr kumimoji="0" lang="es-ES" sz="18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s-ES" sz="1800" b="1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norvegicus</a:t>
              </a:r>
              <a:r>
                <a:rPr kumimoji="0" lang="es-E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(</a:t>
              </a:r>
              <a:r>
                <a:rPr kumimoji="0" lang="es-ES" sz="1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brown</a:t>
              </a:r>
              <a:r>
                <a:rPr kumimoji="0" lang="es-E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 </a:t>
              </a:r>
              <a:r>
                <a:rPr kumimoji="0" lang="es-ES" sz="1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rat</a:t>
              </a:r>
              <a:r>
                <a:rPr kumimoji="0" lang="es-E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) </a:t>
              </a:r>
            </a:p>
          </p:txBody>
        </p:sp>
      </p:grpSp>
      <p:pic>
        <p:nvPicPr>
          <p:cNvPr id="21" name="Imagen 12">
            <a:extLst>
              <a:ext uri="{FF2B5EF4-FFF2-40B4-BE49-F238E27FC236}">
                <a16:creationId xmlns:a16="http://schemas.microsoft.com/office/drawing/2014/main" id="{66C889ED-0ECE-C322-F7AA-C2F8391654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985063" y="3682360"/>
            <a:ext cx="4227971" cy="242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40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A3E16C84-EEE5-9030-58B8-38F25C5A72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16517"/>
              </p:ext>
            </p:extLst>
          </p:nvPr>
        </p:nvGraphicFramePr>
        <p:xfrm>
          <a:off x="395536" y="1051560"/>
          <a:ext cx="8507287" cy="2377440"/>
        </p:xfrm>
        <a:graphic>
          <a:graphicData uri="http://schemas.openxmlformats.org/drawingml/2006/table">
            <a:tbl>
              <a:tblPr/>
              <a:tblGrid>
                <a:gridCol w="829508">
                  <a:extLst>
                    <a:ext uri="{9D8B030D-6E8A-4147-A177-3AD203B41FA5}">
                      <a16:colId xmlns:a16="http://schemas.microsoft.com/office/drawing/2014/main" val="2712922845"/>
                    </a:ext>
                  </a:extLst>
                </a:gridCol>
                <a:gridCol w="2853244">
                  <a:extLst>
                    <a:ext uri="{9D8B030D-6E8A-4147-A177-3AD203B41FA5}">
                      <a16:colId xmlns:a16="http://schemas.microsoft.com/office/drawing/2014/main" val="1598354818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4249405445"/>
                    </a:ext>
                  </a:extLst>
                </a:gridCol>
                <a:gridCol w="2880319">
                  <a:extLst>
                    <a:ext uri="{9D8B030D-6E8A-4147-A177-3AD203B41FA5}">
                      <a16:colId xmlns:a16="http://schemas.microsoft.com/office/drawing/2014/main" val="31519348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ko-KR" altLang="en-US" sz="1400" dirty="0"/>
                        <a:t>번호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/>
                        <a:t>이름 </a:t>
                      </a:r>
                      <a:r>
                        <a:rPr lang="en-US" altLang="ko-KR" sz="1400"/>
                        <a:t>(</a:t>
                      </a:r>
                      <a:r>
                        <a:rPr lang="ko-KR" altLang="en-US" sz="1400"/>
                        <a:t>국문 </a:t>
                      </a:r>
                      <a:r>
                        <a:rPr lang="en-US" altLang="ko-KR" sz="1400"/>
                        <a:t>/ </a:t>
                      </a:r>
                      <a:r>
                        <a:rPr lang="ko-KR" altLang="en-US" sz="1400"/>
                        <a:t>영문</a:t>
                      </a:r>
                      <a:r>
                        <a:rPr lang="en-US" altLang="ko-KR" sz="1400"/>
                        <a:t>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/>
                        <a:t>학명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/>
                        <a:t>주요 서식지 및 특징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550881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ko-KR" sz="1400"/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b="1" dirty="0"/>
                        <a:t>집쥐</a:t>
                      </a:r>
                      <a:r>
                        <a:rPr lang="ko-KR" altLang="en-US" sz="1400" dirty="0"/>
                        <a:t> </a:t>
                      </a:r>
                      <a:r>
                        <a:rPr lang="en-US" altLang="ko-KR" sz="1400" dirty="0"/>
                        <a:t>/ </a:t>
                      </a:r>
                      <a:r>
                        <a:rPr lang="en-US" sz="1400" dirty="0"/>
                        <a:t>House Mouse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/>
                        <a:t>Mus musculus</a:t>
                      </a:r>
                      <a:endParaRPr lang="en-US" sz="14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/>
                        <a:t>작고 민첩하며</a:t>
                      </a:r>
                      <a:r>
                        <a:rPr lang="en-US" altLang="ko-KR" sz="1400"/>
                        <a:t>, </a:t>
                      </a:r>
                      <a:r>
                        <a:rPr lang="ko-KR" altLang="en-US" sz="1400"/>
                        <a:t>건물 내부 틈새에 서식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897474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ko-KR" sz="1400"/>
                        <a:t>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b="1" dirty="0"/>
                        <a:t>등줄쥐</a:t>
                      </a:r>
                      <a:r>
                        <a:rPr lang="ko-KR" altLang="en-US" sz="1400" dirty="0"/>
                        <a:t> </a:t>
                      </a:r>
                      <a:r>
                        <a:rPr lang="en-US" altLang="ko-KR" sz="1400" dirty="0"/>
                        <a:t>/ </a:t>
                      </a:r>
                      <a:r>
                        <a:rPr lang="en-US" sz="1400" dirty="0"/>
                        <a:t>Striped Field Mouse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/>
                        <a:t>Apodemus </a:t>
                      </a:r>
                      <a:r>
                        <a:rPr lang="en-US" sz="1400" i="1" dirty="0" err="1"/>
                        <a:t>agrarius</a:t>
                      </a:r>
                      <a:endParaRPr lang="en-US" sz="1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/>
                        <a:t>등 쪽 검은 줄무늬</a:t>
                      </a:r>
                      <a:r>
                        <a:rPr lang="en-US" altLang="ko-KR" sz="1400"/>
                        <a:t>, </a:t>
                      </a:r>
                      <a:r>
                        <a:rPr lang="ko-KR" altLang="en-US" sz="1400"/>
                        <a:t>들판</a:t>
                      </a:r>
                      <a:r>
                        <a:rPr lang="en-US" altLang="ko-KR" sz="1400"/>
                        <a:t>·</a:t>
                      </a:r>
                      <a:r>
                        <a:rPr lang="ko-KR" altLang="en-US" sz="1400"/>
                        <a:t>야외 → 건물 유입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748391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ko-KR" sz="1400"/>
                        <a:t>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b="1"/>
                        <a:t>시궁쥐 </a:t>
                      </a:r>
                      <a:r>
                        <a:rPr lang="en-US" altLang="ko-KR" sz="1400" b="1"/>
                        <a:t>(</a:t>
                      </a:r>
                      <a:r>
                        <a:rPr lang="ko-KR" altLang="en-US" sz="1400" b="1"/>
                        <a:t>브라운 랫</a:t>
                      </a:r>
                      <a:r>
                        <a:rPr lang="en-US" altLang="ko-KR" sz="1400" b="1"/>
                        <a:t>)</a:t>
                      </a:r>
                      <a:r>
                        <a:rPr lang="ko-KR" altLang="en-US" sz="1400"/>
                        <a:t> </a:t>
                      </a:r>
                      <a:r>
                        <a:rPr lang="en-US" altLang="ko-KR" sz="1400"/>
                        <a:t>/ </a:t>
                      </a:r>
                      <a:r>
                        <a:rPr lang="en-US" sz="1400"/>
                        <a:t>Norway Rat (Brown Rat)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 dirty="0"/>
                        <a:t>Rattus norvegicus</a:t>
                      </a:r>
                      <a:endParaRPr lang="en-US" sz="1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dirty="0"/>
                        <a:t>큰 체구</a:t>
                      </a:r>
                      <a:r>
                        <a:rPr lang="en-US" altLang="ko-KR" sz="1400" dirty="0"/>
                        <a:t>, </a:t>
                      </a:r>
                      <a:r>
                        <a:rPr lang="ko-KR" altLang="en-US" sz="1400" dirty="0"/>
                        <a:t>하수구</a:t>
                      </a:r>
                      <a:r>
                        <a:rPr lang="en-US" altLang="ko-KR" sz="1400" dirty="0"/>
                        <a:t>·</a:t>
                      </a:r>
                      <a:r>
                        <a:rPr lang="ko-KR" altLang="en-US" sz="1400" dirty="0"/>
                        <a:t>벽 틈</a:t>
                      </a:r>
                      <a:r>
                        <a:rPr lang="en-US" altLang="ko-KR" sz="1400" dirty="0"/>
                        <a:t>·</a:t>
                      </a:r>
                      <a:r>
                        <a:rPr lang="ko-KR" altLang="en-US" sz="1400" dirty="0"/>
                        <a:t>사료 창고 등 침입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36913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ko-KR" sz="1400"/>
                        <a:t>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b="1"/>
                        <a:t>흑쥐 </a:t>
                      </a:r>
                      <a:r>
                        <a:rPr lang="en-US" altLang="ko-KR" sz="1400" b="1"/>
                        <a:t>(</a:t>
                      </a:r>
                      <a:r>
                        <a:rPr lang="ko-KR" altLang="en-US" sz="1400" b="1"/>
                        <a:t>블랙 랫</a:t>
                      </a:r>
                      <a:r>
                        <a:rPr lang="en-US" altLang="ko-KR" sz="1400" b="1"/>
                        <a:t>)</a:t>
                      </a:r>
                      <a:r>
                        <a:rPr lang="ko-KR" altLang="en-US" sz="1400"/>
                        <a:t> </a:t>
                      </a:r>
                      <a:r>
                        <a:rPr lang="en-US" altLang="ko-KR" sz="1400"/>
                        <a:t>/ </a:t>
                      </a:r>
                      <a:r>
                        <a:rPr lang="en-US" sz="1400"/>
                        <a:t>Roof Rat (Black Rat)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i="1"/>
                        <a:t>Rattus rattus</a:t>
                      </a:r>
                      <a:endParaRPr lang="en-US" sz="14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dirty="0"/>
                        <a:t>높은 곳 서식</a:t>
                      </a:r>
                      <a:r>
                        <a:rPr lang="en-US" altLang="ko-KR" sz="1400" dirty="0"/>
                        <a:t>, </a:t>
                      </a:r>
                      <a:r>
                        <a:rPr lang="ko-KR" altLang="en-US" sz="1400" dirty="0"/>
                        <a:t>천장</a:t>
                      </a:r>
                      <a:r>
                        <a:rPr lang="en-US" altLang="ko-KR" sz="1400" dirty="0"/>
                        <a:t>·</a:t>
                      </a:r>
                      <a:r>
                        <a:rPr lang="ko-KR" altLang="en-US" sz="1400" dirty="0" err="1"/>
                        <a:t>트러스</a:t>
                      </a:r>
                      <a:r>
                        <a:rPr lang="ko-KR" altLang="en-US" sz="1400" dirty="0"/>
                        <a:t> 구조</a:t>
                      </a:r>
                      <a:r>
                        <a:rPr lang="en-US" altLang="ko-KR" sz="1400" dirty="0"/>
                        <a:t>·</a:t>
                      </a:r>
                      <a:r>
                        <a:rPr lang="ko-KR" altLang="en-US" sz="1400" dirty="0"/>
                        <a:t>전선 주변 등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6034057"/>
                  </a:ext>
                </a:extLst>
              </a:tr>
            </a:tbl>
          </a:graphicData>
        </a:graphic>
      </p:graphicFrame>
      <p:grpSp>
        <p:nvGrpSpPr>
          <p:cNvPr id="5" name="Grupo 17">
            <a:extLst>
              <a:ext uri="{FF2B5EF4-FFF2-40B4-BE49-F238E27FC236}">
                <a16:creationId xmlns:a16="http://schemas.microsoft.com/office/drawing/2014/main" id="{335C1AA8-EB13-1156-EBF3-8BC80FE8C901}"/>
              </a:ext>
            </a:extLst>
          </p:cNvPr>
          <p:cNvGrpSpPr>
            <a:grpSpLocks noChangeAspect="1"/>
          </p:cNvGrpSpPr>
          <p:nvPr/>
        </p:nvGrpSpPr>
        <p:grpSpPr>
          <a:xfrm>
            <a:off x="251520" y="3645024"/>
            <a:ext cx="2953788" cy="3053972"/>
            <a:chOff x="1242080" y="2127636"/>
            <a:chExt cx="2606402" cy="2694804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ED7DA8A5-DC14-0CCE-E067-0C9F1FF05A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19735" t="478" r="6744" b="1928"/>
            <a:stretch/>
          </p:blipFill>
          <p:spPr bwMode="auto">
            <a:xfrm>
              <a:off x="1259365" y="2244978"/>
              <a:ext cx="2520000" cy="2520000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" name="Grupo 14">
              <a:extLst>
                <a:ext uri="{FF2B5EF4-FFF2-40B4-BE49-F238E27FC236}">
                  <a16:creationId xmlns:a16="http://schemas.microsoft.com/office/drawing/2014/main" id="{5E1799BC-28CE-B4F4-DE60-BC92C59C6C32}"/>
                </a:ext>
              </a:extLst>
            </p:cNvPr>
            <p:cNvGrpSpPr/>
            <p:nvPr/>
          </p:nvGrpSpPr>
          <p:grpSpPr>
            <a:xfrm>
              <a:off x="1242080" y="2127636"/>
              <a:ext cx="2606402" cy="2694804"/>
              <a:chOff x="3211649" y="2225105"/>
              <a:chExt cx="1493840" cy="1543649"/>
            </a:xfrm>
          </p:grpSpPr>
          <p:sp>
            <p:nvSpPr>
              <p:cNvPr id="8" name="Elipse 16">
                <a:extLst>
                  <a:ext uri="{FF2B5EF4-FFF2-40B4-BE49-F238E27FC236}">
                    <a16:creationId xmlns:a16="http://schemas.microsoft.com/office/drawing/2014/main" id="{47A670FF-8E28-E2E8-3FCE-C1686BD600B0}"/>
                  </a:ext>
                </a:extLst>
              </p:cNvPr>
              <p:cNvSpPr/>
              <p:nvPr/>
            </p:nvSpPr>
            <p:spPr>
              <a:xfrm>
                <a:off x="3244986" y="2308251"/>
                <a:ext cx="1460503" cy="1460503"/>
              </a:xfrm>
              <a:prstGeom prst="ellipse">
                <a:avLst/>
              </a:prstGeom>
              <a:noFill/>
              <a:ln w="6350" cap="flat" cmpd="sng" algn="ctr">
                <a:solidFill>
                  <a:srgbClr val="C22E5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9" name="Elipse 17">
                <a:extLst>
                  <a:ext uri="{FF2B5EF4-FFF2-40B4-BE49-F238E27FC236}">
                    <a16:creationId xmlns:a16="http://schemas.microsoft.com/office/drawing/2014/main" id="{2DEA995E-ABA5-CE66-E827-C237390C8EC7}"/>
                  </a:ext>
                </a:extLst>
              </p:cNvPr>
              <p:cNvSpPr/>
              <p:nvPr/>
            </p:nvSpPr>
            <p:spPr>
              <a:xfrm>
                <a:off x="3211649" y="2225105"/>
                <a:ext cx="1460503" cy="1460503"/>
              </a:xfrm>
              <a:prstGeom prst="ellipse">
                <a:avLst/>
              </a:prstGeom>
              <a:noFill/>
              <a:ln w="63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  <p:sp>
        <p:nvSpPr>
          <p:cNvPr id="10" name="Rectángulo 20">
            <a:extLst>
              <a:ext uri="{FF2B5EF4-FFF2-40B4-BE49-F238E27FC236}">
                <a16:creationId xmlns:a16="http://schemas.microsoft.com/office/drawing/2014/main" id="{C6F40FA1-B2E8-F642-AFAB-85ECF9401427}"/>
              </a:ext>
            </a:extLst>
          </p:cNvPr>
          <p:cNvSpPr/>
          <p:nvPr/>
        </p:nvSpPr>
        <p:spPr>
          <a:xfrm>
            <a:off x="3312597" y="3747242"/>
            <a:ext cx="4587594" cy="1018328"/>
          </a:xfrm>
          <a:prstGeom prst="rect">
            <a:avLst/>
          </a:prstGeom>
        </p:spPr>
        <p:txBody>
          <a:bodyPr wrap="square" lIns="144000" tIns="108000" rIns="144000" bIns="108000">
            <a:spAutoFit/>
          </a:bodyPr>
          <a:lstStyle/>
          <a:p>
            <a:pPr defTabSz="914400">
              <a:spcAft>
                <a:spcPts val="1200"/>
              </a:spcAft>
            </a:pPr>
            <a:r>
              <a:rPr lang="ko-KR" altLang="en-US" sz="1400" b="1" kern="0" dirty="0">
                <a:solidFill>
                  <a:sysClr val="windowText" lastClr="000000"/>
                </a:solidFill>
                <a:latin typeface="Arial"/>
              </a:rPr>
              <a:t>갉아먹는 버릇</a:t>
            </a:r>
            <a:endParaRPr lang="en-US" sz="1400" b="1" kern="0" dirty="0">
              <a:solidFill>
                <a:sysClr val="windowText" lastClr="000000"/>
              </a:solidFill>
              <a:latin typeface="Arial"/>
            </a:endParaRPr>
          </a:p>
          <a:p>
            <a:pPr marL="144000" indent="-144000" defTabSz="914400">
              <a:buClr>
                <a:srgbClr val="E99BB3"/>
              </a:buClr>
              <a:buFont typeface="Wingdings" panose="05000000000000000000" pitchFamily="2" charset="2"/>
              <a:buChar char="§"/>
            </a:pPr>
            <a:r>
              <a:rPr lang="ko-KR" alt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앞니가 지속적으로 자랍니다</a:t>
            </a:r>
            <a:r>
              <a:rPr lang="en-US" altLang="ko-K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44000" indent="-144000" defTabSz="914400">
              <a:buClr>
                <a:srgbClr val="E99BB3"/>
              </a:buClr>
              <a:buFont typeface="Wingdings" panose="05000000000000000000" pitchFamily="2" charset="2"/>
              <a:buChar char="§"/>
            </a:pPr>
            <a:r>
              <a:rPr lang="ko-KR" alt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먹이접근을 위함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23">
            <a:extLst>
              <a:ext uri="{FF2B5EF4-FFF2-40B4-BE49-F238E27FC236}">
                <a16:creationId xmlns:a16="http://schemas.microsoft.com/office/drawing/2014/main" id="{C970C431-375F-E66B-2FB3-5F32792410FE}"/>
              </a:ext>
            </a:extLst>
          </p:cNvPr>
          <p:cNvSpPr/>
          <p:nvPr/>
        </p:nvSpPr>
        <p:spPr>
          <a:xfrm>
            <a:off x="3339733" y="4756571"/>
            <a:ext cx="2991601" cy="1449216"/>
          </a:xfrm>
          <a:prstGeom prst="rect">
            <a:avLst/>
          </a:prstGeom>
        </p:spPr>
        <p:txBody>
          <a:bodyPr wrap="square" lIns="144000" tIns="108000" rIns="144000" bIns="108000">
            <a:spAutoFit/>
          </a:bodyPr>
          <a:lstStyle/>
          <a:p>
            <a:pPr defTabSz="914400">
              <a:spcAft>
                <a:spcPts val="1200"/>
              </a:spcAft>
            </a:pPr>
            <a:r>
              <a:rPr lang="ko-KR" altLang="en-US" sz="1400" b="1" kern="0" dirty="0">
                <a:solidFill>
                  <a:sysClr val="windowText" lastClr="000000"/>
                </a:solidFill>
                <a:latin typeface="Arial"/>
              </a:rPr>
              <a:t>야행성</a:t>
            </a:r>
            <a:endParaRPr lang="en-US" sz="1400" b="1" kern="0" dirty="0">
              <a:solidFill>
                <a:sysClr val="windowText" lastClr="000000"/>
              </a:solidFill>
              <a:latin typeface="Arial"/>
            </a:endParaRPr>
          </a:p>
          <a:p>
            <a:pPr marL="144000" indent="-144000" defTabSz="914400">
              <a:buClr>
                <a:srgbClr val="E99BB3"/>
              </a:buClr>
              <a:buFont typeface="Wingdings" panose="05000000000000000000" pitchFamily="2" charset="2"/>
              <a:buChar char="§"/>
            </a:pPr>
            <a:r>
              <a:rPr lang="ko-KR" alt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고도의 감각능력</a:t>
            </a:r>
            <a:endParaRPr lang="en-US" altLang="ko-KR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4000" indent="-144000" defTabSz="914400">
              <a:buClr>
                <a:srgbClr val="E99BB3"/>
              </a:buClr>
              <a:buFont typeface="Wingdings" panose="05000000000000000000" pitchFamily="2" charset="2"/>
              <a:buChar char="§"/>
            </a:pPr>
            <a:r>
              <a:rPr lang="ko-KR" alt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고도의 후각능력</a:t>
            </a:r>
            <a:endParaRPr lang="en-US" altLang="ko-KR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4000" indent="-144000" defTabSz="914400">
              <a:buClr>
                <a:srgbClr val="E99BB3"/>
              </a:buClr>
              <a:buFont typeface="Wingdings" panose="05000000000000000000" pitchFamily="2" charset="2"/>
              <a:buChar char="§"/>
            </a:pPr>
            <a:r>
              <a:rPr lang="ko-KR" alt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관심있는</a:t>
            </a:r>
            <a:r>
              <a:rPr lang="ko-KR" alt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냄새와 싫어하는 냄새를 감지할 수 있습니다</a:t>
            </a:r>
            <a:r>
              <a:rPr lang="en-US" altLang="ko-K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upo 18">
            <a:extLst>
              <a:ext uri="{FF2B5EF4-FFF2-40B4-BE49-F238E27FC236}">
                <a16:creationId xmlns:a16="http://schemas.microsoft.com/office/drawing/2014/main" id="{48CF92C3-66B3-18E2-F498-5913591F188D}"/>
              </a:ext>
            </a:extLst>
          </p:cNvPr>
          <p:cNvGrpSpPr>
            <a:grpSpLocks noChangeAspect="1"/>
          </p:cNvGrpSpPr>
          <p:nvPr/>
        </p:nvGrpSpPr>
        <p:grpSpPr>
          <a:xfrm>
            <a:off x="5962774" y="3645024"/>
            <a:ext cx="3059886" cy="3163670"/>
            <a:chOff x="7419806" y="2028347"/>
            <a:chExt cx="2606402" cy="2694804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B7A3F60D-0A16-ABCB-768B-54C0B52053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12500" r="12500"/>
            <a:stretch/>
          </p:blipFill>
          <p:spPr bwMode="auto">
            <a:xfrm>
              <a:off x="7437091" y="2145689"/>
              <a:ext cx="2520000" cy="2520000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4" name="Grupo 14">
              <a:extLst>
                <a:ext uri="{FF2B5EF4-FFF2-40B4-BE49-F238E27FC236}">
                  <a16:creationId xmlns:a16="http://schemas.microsoft.com/office/drawing/2014/main" id="{C2F41605-D974-2A02-6B9D-FF2B2CF708F8}"/>
                </a:ext>
              </a:extLst>
            </p:cNvPr>
            <p:cNvGrpSpPr/>
            <p:nvPr/>
          </p:nvGrpSpPr>
          <p:grpSpPr>
            <a:xfrm>
              <a:off x="7419806" y="2028347"/>
              <a:ext cx="2606402" cy="2694804"/>
              <a:chOff x="3211649" y="2225105"/>
              <a:chExt cx="1493840" cy="1543649"/>
            </a:xfrm>
          </p:grpSpPr>
          <p:sp>
            <p:nvSpPr>
              <p:cNvPr id="15" name="Elipse 16">
                <a:extLst>
                  <a:ext uri="{FF2B5EF4-FFF2-40B4-BE49-F238E27FC236}">
                    <a16:creationId xmlns:a16="http://schemas.microsoft.com/office/drawing/2014/main" id="{0B418086-4373-A260-CDC4-9A2EE4BEE2D7}"/>
                  </a:ext>
                </a:extLst>
              </p:cNvPr>
              <p:cNvSpPr/>
              <p:nvPr/>
            </p:nvSpPr>
            <p:spPr>
              <a:xfrm>
                <a:off x="3244986" y="2308251"/>
                <a:ext cx="1460503" cy="1460503"/>
              </a:xfrm>
              <a:prstGeom prst="ellipse">
                <a:avLst/>
              </a:prstGeom>
              <a:noFill/>
              <a:ln w="6350" cap="flat" cmpd="sng" algn="ctr">
                <a:solidFill>
                  <a:srgbClr val="6F798A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400">
                  <a:defRPr/>
                </a:pPr>
                <a:endParaRPr lang="es-ES" kern="0">
                  <a:solidFill>
                    <a:sysClr val="window" lastClr="FFFFFF"/>
                  </a:solidFill>
                  <a:latin typeface="Arial"/>
                </a:endParaRPr>
              </a:p>
            </p:txBody>
          </p:sp>
          <p:sp>
            <p:nvSpPr>
              <p:cNvPr id="16" name="Elipse 17">
                <a:extLst>
                  <a:ext uri="{FF2B5EF4-FFF2-40B4-BE49-F238E27FC236}">
                    <a16:creationId xmlns:a16="http://schemas.microsoft.com/office/drawing/2014/main" id="{7B852E0D-4D47-0C85-0A45-E1363BED2310}"/>
                  </a:ext>
                </a:extLst>
              </p:cNvPr>
              <p:cNvSpPr/>
              <p:nvPr/>
            </p:nvSpPr>
            <p:spPr>
              <a:xfrm>
                <a:off x="3211649" y="2225105"/>
                <a:ext cx="1460503" cy="1460503"/>
              </a:xfrm>
              <a:prstGeom prst="ellipse">
                <a:avLst/>
              </a:prstGeom>
              <a:noFill/>
              <a:ln w="63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400">
                  <a:defRPr/>
                </a:pPr>
                <a:endParaRPr lang="es-ES" kern="0">
                  <a:solidFill>
                    <a:sysClr val="window" lastClr="FFFFFF"/>
                  </a:solidFill>
                  <a:latin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1969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290CA-E1E0-AE19-DFF6-5FF8D829F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B9705FE2-71CA-BE79-3A07-C12F1D971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30" y="1109271"/>
            <a:ext cx="8711939" cy="4639458"/>
          </a:xfrm>
          <a:prstGeom prst="rect">
            <a:avLst/>
          </a:prstGeom>
        </p:spPr>
      </p:pic>
      <p:pic>
        <p:nvPicPr>
          <p:cNvPr id="22" name="Imagen 12">
            <a:extLst>
              <a:ext uri="{FF2B5EF4-FFF2-40B4-BE49-F238E27FC236}">
                <a16:creationId xmlns:a16="http://schemas.microsoft.com/office/drawing/2014/main" id="{6C6BB9F3-FB42-EAC1-7723-132709369F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55576" y="2348880"/>
            <a:ext cx="4948051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085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7A2671-A555-4BEE-990F-32E3CAF33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365" y="1134416"/>
            <a:ext cx="8229600" cy="1143000"/>
          </a:xfrm>
        </p:spPr>
        <p:txBody>
          <a:bodyPr/>
          <a:lstStyle/>
          <a:p>
            <a:r>
              <a:rPr lang="ko-KR" altLang="en-US" b="1" dirty="0" err="1"/>
              <a:t>구서관리를</a:t>
            </a:r>
            <a:r>
              <a:rPr lang="ko-KR" altLang="en-US" b="1" dirty="0"/>
              <a:t> 왜 할까요</a:t>
            </a:r>
            <a:r>
              <a:rPr lang="en-US" b="1" dirty="0"/>
              <a:t>?</a:t>
            </a:r>
            <a:endParaRPr lang="es-ES" b="1" dirty="0"/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65CD610E-7E1F-441B-9CAE-E3715512FF96}"/>
              </a:ext>
            </a:extLst>
          </p:cNvPr>
          <p:cNvGrpSpPr/>
          <p:nvPr/>
        </p:nvGrpSpPr>
        <p:grpSpPr>
          <a:xfrm>
            <a:off x="1177445" y="1976116"/>
            <a:ext cx="6956822" cy="1891005"/>
            <a:chOff x="1390720" y="1953500"/>
            <a:chExt cx="9275762" cy="2521340"/>
          </a:xfrm>
        </p:grpSpPr>
        <p:sp>
          <p:nvSpPr>
            <p:cNvPr id="6" name="Flecha: a la derecha 5">
              <a:extLst>
                <a:ext uri="{FF2B5EF4-FFF2-40B4-BE49-F238E27FC236}">
                  <a16:creationId xmlns:a16="http://schemas.microsoft.com/office/drawing/2014/main" id="{CCD60165-ED95-4F6E-94C7-6A113C73E533}"/>
                </a:ext>
              </a:extLst>
            </p:cNvPr>
            <p:cNvSpPr/>
            <p:nvPr/>
          </p:nvSpPr>
          <p:spPr>
            <a:xfrm>
              <a:off x="1390720" y="2978150"/>
              <a:ext cx="9275762" cy="1496690"/>
            </a:xfrm>
            <a:prstGeom prst="rightArrow">
              <a:avLst>
                <a:gd name="adj1" fmla="val 61041"/>
                <a:gd name="adj2" fmla="val 58482"/>
              </a:avLst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FC055E96-C140-4400-9D56-BB56B37C9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7182" y="1953500"/>
              <a:ext cx="8432800" cy="2481527"/>
            </a:xfrm>
            <a:prstGeom prst="rect">
              <a:avLst/>
            </a:prstGeom>
          </p:spPr>
        </p:pic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9B80E826-15C0-46D5-A1AE-0925F176B4BC}"/>
              </a:ext>
            </a:extLst>
          </p:cNvPr>
          <p:cNvGrpSpPr/>
          <p:nvPr/>
        </p:nvGrpSpPr>
        <p:grpSpPr>
          <a:xfrm>
            <a:off x="1390239" y="3604760"/>
            <a:ext cx="1214779" cy="1217240"/>
            <a:chOff x="1853651" y="3663347"/>
            <a:chExt cx="1619705" cy="1622986"/>
          </a:xfrm>
        </p:grpSpPr>
        <p:sp>
          <p:nvSpPr>
            <p:cNvPr id="29" name="Elipse 42">
              <a:extLst>
                <a:ext uri="{FF2B5EF4-FFF2-40B4-BE49-F238E27FC236}">
                  <a16:creationId xmlns:a16="http://schemas.microsoft.com/office/drawing/2014/main" id="{30F9905A-609B-42D7-B1D7-CE01D633BF27}"/>
                </a:ext>
              </a:extLst>
            </p:cNvPr>
            <p:cNvSpPr/>
            <p:nvPr/>
          </p:nvSpPr>
          <p:spPr>
            <a:xfrm>
              <a:off x="1853651" y="3663347"/>
              <a:ext cx="1619705" cy="1622986"/>
            </a:xfrm>
            <a:prstGeom prst="ellipse">
              <a:avLst/>
            </a:prstGeom>
            <a:solidFill>
              <a:srgbClr val="E6EAD9">
                <a:alpha val="90000"/>
              </a:srgbClr>
            </a:solidFill>
            <a:ln w="762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s-ES" sz="1350" kern="0">
                <a:solidFill>
                  <a:sysClr val="window" lastClr="FFFFFF"/>
                </a:solidFill>
                <a:latin typeface="Arial"/>
              </a:endParaRPr>
            </a:p>
          </p:txBody>
        </p:sp>
        <p:sp>
          <p:nvSpPr>
            <p:cNvPr id="30" name="Marcador de texto 2">
              <a:extLst>
                <a:ext uri="{FF2B5EF4-FFF2-40B4-BE49-F238E27FC236}">
                  <a16:creationId xmlns:a16="http://schemas.microsoft.com/office/drawing/2014/main" id="{809E47ED-0172-4DDC-A55D-7E615DBBD5EE}"/>
                </a:ext>
              </a:extLst>
            </p:cNvPr>
            <p:cNvSpPr txBox="1">
              <a:spLocks/>
            </p:cNvSpPr>
            <p:nvPr/>
          </p:nvSpPr>
          <p:spPr>
            <a:xfrm>
              <a:off x="2014770" y="4105508"/>
              <a:ext cx="1297465" cy="553997"/>
            </a:xfrm>
            <a:prstGeom prst="rect">
              <a:avLst/>
            </a:prstGeom>
            <a:ln w="76200">
              <a:noFill/>
            </a:ln>
          </p:spPr>
          <p:txBody>
            <a:bodyPr wrap="square">
              <a:spAutoFit/>
            </a:bodyPr>
            <a:lstStyle>
              <a:lvl1pPr marL="144000" indent="-144000" algn="l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lang="es-ES" sz="1400" kern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288000" indent="-144000" algn="l" defTabSz="914400" rtl="0" eaLnBrk="1" latinLnBrk="0" hangingPunct="1">
                <a:lnSpc>
                  <a:spcPct val="100000"/>
                </a:lnSpc>
                <a:spcBef>
                  <a:spcPts val="336"/>
                </a:spcBef>
                <a:buClr>
                  <a:schemeClr val="tx2"/>
                </a:buClr>
                <a:buFont typeface="Arial" panose="020B0604020202020204" pitchFamily="34" charset="0"/>
                <a:buChar char="̶"/>
                <a:defRPr lang="es-ES" sz="1400" kern="1200" dirty="0" smtClean="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432000" indent="-144000" algn="l" defTabSz="914400" rtl="0" eaLnBrk="1" latinLnBrk="0" hangingPunct="1">
                <a:lnSpc>
                  <a:spcPct val="100000"/>
                </a:lnSpc>
                <a:spcBef>
                  <a:spcPts val="288"/>
                </a:spcBef>
                <a:buFont typeface="Arial" panose="020B0604020202020204" pitchFamily="34" charset="0"/>
                <a:buChar char="•"/>
                <a:defRPr lang="es-ES" sz="1200" kern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576000" indent="-144000" algn="l" defTabSz="914400" rtl="0" eaLnBrk="1" latinLnBrk="0" hangingPunct="1">
                <a:lnSpc>
                  <a:spcPct val="100000"/>
                </a:lnSpc>
                <a:spcBef>
                  <a:spcPts val="288"/>
                </a:spcBef>
                <a:buFont typeface="Arial" panose="020B0604020202020204" pitchFamily="34" charset="0"/>
                <a:buChar char="•"/>
                <a:defRPr lang="es-ES" sz="1200" kern="1200" dirty="0" smtClean="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720000" indent="-144000" algn="l" defTabSz="914400" rtl="0" eaLnBrk="1" latinLnBrk="0" hangingPunct="1">
                <a:lnSpc>
                  <a:spcPct val="100000"/>
                </a:lnSpc>
                <a:spcBef>
                  <a:spcPts val="288"/>
                </a:spcBef>
                <a:buFont typeface="Arial" panose="020B0604020202020204" pitchFamily="34" charset="0"/>
                <a:buChar char="•"/>
                <a:defRPr lang="es-ES" sz="1000" kern="1200" dirty="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Clr>
                  <a:srgbClr val="E99BB3"/>
                </a:buClr>
                <a:buNone/>
              </a:pPr>
              <a:r>
                <a:rPr lang="ko-KR" altLang="en-US" sz="1050" dirty="0">
                  <a:solidFill>
                    <a:sysClr val="windowText" lastClr="000000"/>
                  </a:solidFill>
                </a:rPr>
                <a:t>시설 및 장비 손상</a:t>
              </a:r>
              <a:endParaRPr lang="en-US" sz="105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82AD45D4-BDEB-46B7-8E78-75533E12F182}"/>
              </a:ext>
            </a:extLst>
          </p:cNvPr>
          <p:cNvGrpSpPr/>
          <p:nvPr/>
        </p:nvGrpSpPr>
        <p:grpSpPr>
          <a:xfrm>
            <a:off x="3023047" y="3604760"/>
            <a:ext cx="1214779" cy="1217240"/>
            <a:chOff x="3984976" y="3663347"/>
            <a:chExt cx="1619705" cy="1622986"/>
          </a:xfrm>
        </p:grpSpPr>
        <p:sp>
          <p:nvSpPr>
            <p:cNvPr id="31" name="Elipse 42">
              <a:extLst>
                <a:ext uri="{FF2B5EF4-FFF2-40B4-BE49-F238E27FC236}">
                  <a16:creationId xmlns:a16="http://schemas.microsoft.com/office/drawing/2014/main" id="{AF1A2E7F-41DE-4734-A633-2DFB5BE30406}"/>
                </a:ext>
              </a:extLst>
            </p:cNvPr>
            <p:cNvSpPr/>
            <p:nvPr/>
          </p:nvSpPr>
          <p:spPr>
            <a:xfrm>
              <a:off x="3984976" y="3663347"/>
              <a:ext cx="1619705" cy="162298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90000"/>
              </a:schemeClr>
            </a:solidFill>
            <a:ln w="762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s-ES" sz="1350" kern="0">
                <a:solidFill>
                  <a:sysClr val="window" lastClr="FFFFFF"/>
                </a:solidFill>
                <a:latin typeface="Arial"/>
              </a:endParaRPr>
            </a:p>
          </p:txBody>
        </p:sp>
        <p:sp>
          <p:nvSpPr>
            <p:cNvPr id="32" name="Marcador de texto 2">
              <a:extLst>
                <a:ext uri="{FF2B5EF4-FFF2-40B4-BE49-F238E27FC236}">
                  <a16:creationId xmlns:a16="http://schemas.microsoft.com/office/drawing/2014/main" id="{E539A9FC-9921-4B5E-803F-10DB5C46EA48}"/>
                </a:ext>
              </a:extLst>
            </p:cNvPr>
            <p:cNvSpPr txBox="1">
              <a:spLocks/>
            </p:cNvSpPr>
            <p:nvPr/>
          </p:nvSpPr>
          <p:spPr>
            <a:xfrm>
              <a:off x="4146095" y="4105508"/>
              <a:ext cx="1297465" cy="553997"/>
            </a:xfrm>
            <a:prstGeom prst="rect">
              <a:avLst/>
            </a:prstGeom>
            <a:ln w="76200">
              <a:noFill/>
            </a:ln>
          </p:spPr>
          <p:txBody>
            <a:bodyPr wrap="square">
              <a:spAutoFit/>
            </a:bodyPr>
            <a:lstStyle>
              <a:lvl1pPr marL="144000" indent="-144000" algn="l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lang="es-ES" sz="1400" kern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288000" indent="-144000" algn="l" defTabSz="914400" rtl="0" eaLnBrk="1" latinLnBrk="0" hangingPunct="1">
                <a:lnSpc>
                  <a:spcPct val="100000"/>
                </a:lnSpc>
                <a:spcBef>
                  <a:spcPts val="336"/>
                </a:spcBef>
                <a:buClr>
                  <a:schemeClr val="tx2"/>
                </a:buClr>
                <a:buFont typeface="Arial" panose="020B0604020202020204" pitchFamily="34" charset="0"/>
                <a:buChar char="̶"/>
                <a:defRPr lang="es-ES" sz="1400" kern="1200" dirty="0" smtClean="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432000" indent="-144000" algn="l" defTabSz="914400" rtl="0" eaLnBrk="1" latinLnBrk="0" hangingPunct="1">
                <a:lnSpc>
                  <a:spcPct val="100000"/>
                </a:lnSpc>
                <a:spcBef>
                  <a:spcPts val="288"/>
                </a:spcBef>
                <a:buFont typeface="Arial" panose="020B0604020202020204" pitchFamily="34" charset="0"/>
                <a:buChar char="•"/>
                <a:defRPr lang="es-ES" sz="1200" kern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576000" indent="-144000" algn="l" defTabSz="914400" rtl="0" eaLnBrk="1" latinLnBrk="0" hangingPunct="1">
                <a:lnSpc>
                  <a:spcPct val="100000"/>
                </a:lnSpc>
                <a:spcBef>
                  <a:spcPts val="288"/>
                </a:spcBef>
                <a:buFont typeface="Arial" panose="020B0604020202020204" pitchFamily="34" charset="0"/>
                <a:buChar char="•"/>
                <a:defRPr lang="es-ES" sz="1200" kern="1200" dirty="0" smtClean="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720000" indent="-144000" algn="l" defTabSz="914400" rtl="0" eaLnBrk="1" latinLnBrk="0" hangingPunct="1">
                <a:lnSpc>
                  <a:spcPct val="100000"/>
                </a:lnSpc>
                <a:spcBef>
                  <a:spcPts val="288"/>
                </a:spcBef>
                <a:buFont typeface="Arial" panose="020B0604020202020204" pitchFamily="34" charset="0"/>
                <a:buChar char="•"/>
                <a:defRPr lang="es-ES" sz="1000" kern="1200" dirty="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Clr>
                  <a:srgbClr val="E99BB3"/>
                </a:buClr>
                <a:buNone/>
              </a:pPr>
              <a:r>
                <a:rPr lang="ko-KR" altLang="en-US" sz="1050" dirty="0">
                  <a:solidFill>
                    <a:sysClr val="windowText" lastClr="000000"/>
                  </a:solidFill>
                </a:rPr>
                <a:t>사료 낭비 및 오염</a:t>
              </a:r>
              <a:endParaRPr lang="en-US" sz="105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1EA04A8C-5A44-4403-927B-555CA7DCCA29}"/>
              </a:ext>
            </a:extLst>
          </p:cNvPr>
          <p:cNvGrpSpPr/>
          <p:nvPr/>
        </p:nvGrpSpPr>
        <p:grpSpPr>
          <a:xfrm>
            <a:off x="4655856" y="3604760"/>
            <a:ext cx="1214779" cy="1217240"/>
            <a:chOff x="6116301" y="3671354"/>
            <a:chExt cx="1619705" cy="1622986"/>
          </a:xfrm>
        </p:grpSpPr>
        <p:sp>
          <p:nvSpPr>
            <p:cNvPr id="33" name="Elipse 42">
              <a:extLst>
                <a:ext uri="{FF2B5EF4-FFF2-40B4-BE49-F238E27FC236}">
                  <a16:creationId xmlns:a16="http://schemas.microsoft.com/office/drawing/2014/main" id="{1A356F4E-E946-46FE-91D0-49C55B9AE618}"/>
                </a:ext>
              </a:extLst>
            </p:cNvPr>
            <p:cNvSpPr/>
            <p:nvPr/>
          </p:nvSpPr>
          <p:spPr>
            <a:xfrm>
              <a:off x="6116301" y="3671354"/>
              <a:ext cx="1619705" cy="162298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90000"/>
              </a:schemeClr>
            </a:solidFill>
            <a:ln w="762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s-ES" sz="1350" kern="0">
                <a:solidFill>
                  <a:sysClr val="window" lastClr="FFFFFF"/>
                </a:solidFill>
                <a:latin typeface="Arial"/>
              </a:endParaRPr>
            </a:p>
          </p:txBody>
        </p:sp>
        <p:sp>
          <p:nvSpPr>
            <p:cNvPr id="34" name="Marcador de texto 2">
              <a:extLst>
                <a:ext uri="{FF2B5EF4-FFF2-40B4-BE49-F238E27FC236}">
                  <a16:creationId xmlns:a16="http://schemas.microsoft.com/office/drawing/2014/main" id="{0059DBA6-19D7-456C-8FDF-9E16BD963554}"/>
                </a:ext>
              </a:extLst>
            </p:cNvPr>
            <p:cNvSpPr txBox="1">
              <a:spLocks/>
            </p:cNvSpPr>
            <p:nvPr/>
          </p:nvSpPr>
          <p:spPr>
            <a:xfrm>
              <a:off x="6277420" y="4221496"/>
              <a:ext cx="1297465" cy="338555"/>
            </a:xfrm>
            <a:prstGeom prst="rect">
              <a:avLst/>
            </a:prstGeom>
            <a:ln w="76200">
              <a:noFill/>
            </a:ln>
          </p:spPr>
          <p:txBody>
            <a:bodyPr wrap="square">
              <a:spAutoFit/>
            </a:bodyPr>
            <a:lstStyle>
              <a:lvl1pPr marL="144000" indent="-144000" algn="l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lang="es-ES" sz="1400" kern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288000" indent="-144000" algn="l" defTabSz="914400" rtl="0" eaLnBrk="1" latinLnBrk="0" hangingPunct="1">
                <a:lnSpc>
                  <a:spcPct val="100000"/>
                </a:lnSpc>
                <a:spcBef>
                  <a:spcPts val="336"/>
                </a:spcBef>
                <a:buClr>
                  <a:schemeClr val="tx2"/>
                </a:buClr>
                <a:buFont typeface="Arial" panose="020B0604020202020204" pitchFamily="34" charset="0"/>
                <a:buChar char="̶"/>
                <a:defRPr lang="es-ES" sz="1400" kern="1200" dirty="0" smtClean="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432000" indent="-144000" algn="l" defTabSz="914400" rtl="0" eaLnBrk="1" latinLnBrk="0" hangingPunct="1">
                <a:lnSpc>
                  <a:spcPct val="100000"/>
                </a:lnSpc>
                <a:spcBef>
                  <a:spcPts val="288"/>
                </a:spcBef>
                <a:buFont typeface="Arial" panose="020B0604020202020204" pitchFamily="34" charset="0"/>
                <a:buChar char="•"/>
                <a:defRPr lang="es-ES" sz="1200" kern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576000" indent="-144000" algn="l" defTabSz="914400" rtl="0" eaLnBrk="1" latinLnBrk="0" hangingPunct="1">
                <a:lnSpc>
                  <a:spcPct val="100000"/>
                </a:lnSpc>
                <a:spcBef>
                  <a:spcPts val="288"/>
                </a:spcBef>
                <a:buFont typeface="Arial" panose="020B0604020202020204" pitchFamily="34" charset="0"/>
                <a:buChar char="•"/>
                <a:defRPr lang="es-ES" sz="1200" kern="1200" dirty="0" smtClean="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720000" indent="-144000" algn="l" defTabSz="914400" rtl="0" eaLnBrk="1" latinLnBrk="0" hangingPunct="1">
                <a:lnSpc>
                  <a:spcPct val="100000"/>
                </a:lnSpc>
                <a:spcBef>
                  <a:spcPts val="288"/>
                </a:spcBef>
                <a:buFont typeface="Arial" panose="020B0604020202020204" pitchFamily="34" charset="0"/>
                <a:buChar char="•"/>
                <a:defRPr lang="es-ES" sz="1000" kern="1200" dirty="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Clr>
                  <a:srgbClr val="E99BB3"/>
                </a:buClr>
                <a:buNone/>
              </a:pPr>
              <a:r>
                <a:rPr lang="ko-KR" altLang="en-US" sz="1050" dirty="0">
                  <a:solidFill>
                    <a:sysClr val="windowText" lastClr="000000"/>
                  </a:solidFill>
                </a:rPr>
                <a:t>질병 전파</a:t>
              </a:r>
              <a:endParaRPr lang="en-US" sz="105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94AE84E6-E651-4C29-9F22-D762DED374A0}"/>
              </a:ext>
            </a:extLst>
          </p:cNvPr>
          <p:cNvGrpSpPr/>
          <p:nvPr/>
        </p:nvGrpSpPr>
        <p:grpSpPr>
          <a:xfrm>
            <a:off x="6288663" y="3604760"/>
            <a:ext cx="1214779" cy="1217240"/>
            <a:chOff x="6116301" y="3671354"/>
            <a:chExt cx="1619705" cy="1622986"/>
          </a:xfrm>
        </p:grpSpPr>
        <p:sp>
          <p:nvSpPr>
            <p:cNvPr id="37" name="Elipse 42">
              <a:extLst>
                <a:ext uri="{FF2B5EF4-FFF2-40B4-BE49-F238E27FC236}">
                  <a16:creationId xmlns:a16="http://schemas.microsoft.com/office/drawing/2014/main" id="{6AC8F759-D46D-41AB-BB18-D2F63C1DCE83}"/>
                </a:ext>
              </a:extLst>
            </p:cNvPr>
            <p:cNvSpPr/>
            <p:nvPr/>
          </p:nvSpPr>
          <p:spPr>
            <a:xfrm>
              <a:off x="6116301" y="3671354"/>
              <a:ext cx="1619705" cy="1622986"/>
            </a:xfrm>
            <a:prstGeom prst="ellipse">
              <a:avLst/>
            </a:prstGeom>
            <a:solidFill>
              <a:schemeClr val="accent2">
                <a:alpha val="90000"/>
              </a:schemeClr>
            </a:solidFill>
            <a:ln w="762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s-ES" sz="1350" kern="0">
                <a:solidFill>
                  <a:sysClr val="window" lastClr="FFFFFF"/>
                </a:solidFill>
                <a:latin typeface="Arial"/>
              </a:endParaRPr>
            </a:p>
          </p:txBody>
        </p:sp>
        <p:sp>
          <p:nvSpPr>
            <p:cNvPr id="38" name="Marcador de texto 2">
              <a:extLst>
                <a:ext uri="{FF2B5EF4-FFF2-40B4-BE49-F238E27FC236}">
                  <a16:creationId xmlns:a16="http://schemas.microsoft.com/office/drawing/2014/main" id="{950358D6-FF6D-4CBB-9631-1CE87A5B22EF}"/>
                </a:ext>
              </a:extLst>
            </p:cNvPr>
            <p:cNvSpPr txBox="1">
              <a:spLocks/>
            </p:cNvSpPr>
            <p:nvPr/>
          </p:nvSpPr>
          <p:spPr>
            <a:xfrm>
              <a:off x="6277420" y="4313570"/>
              <a:ext cx="1297465" cy="369332"/>
            </a:xfrm>
            <a:prstGeom prst="rect">
              <a:avLst/>
            </a:prstGeom>
            <a:ln w="76200">
              <a:noFill/>
            </a:ln>
          </p:spPr>
          <p:txBody>
            <a:bodyPr wrap="square">
              <a:spAutoFit/>
            </a:bodyPr>
            <a:lstStyle>
              <a:lvl1pPr marL="144000" indent="-144000" algn="l" defTabSz="914400" rtl="0" eaLnBrk="1" latinLnBrk="0" hangingPunct="1">
                <a:lnSpc>
                  <a:spcPct val="100000"/>
                </a:lnSpc>
                <a:spcBef>
                  <a:spcPts val="7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lang="es-ES" sz="1400" kern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288000" indent="-144000" algn="l" defTabSz="914400" rtl="0" eaLnBrk="1" latinLnBrk="0" hangingPunct="1">
                <a:lnSpc>
                  <a:spcPct val="100000"/>
                </a:lnSpc>
                <a:spcBef>
                  <a:spcPts val="336"/>
                </a:spcBef>
                <a:buClr>
                  <a:schemeClr val="tx2"/>
                </a:buClr>
                <a:buFont typeface="Arial" panose="020B0604020202020204" pitchFamily="34" charset="0"/>
                <a:buChar char="̶"/>
                <a:defRPr lang="es-ES" sz="1400" kern="1200" dirty="0" smtClean="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432000" indent="-144000" algn="l" defTabSz="914400" rtl="0" eaLnBrk="1" latinLnBrk="0" hangingPunct="1">
                <a:lnSpc>
                  <a:spcPct val="100000"/>
                </a:lnSpc>
                <a:spcBef>
                  <a:spcPts val="288"/>
                </a:spcBef>
                <a:buFont typeface="Arial" panose="020B0604020202020204" pitchFamily="34" charset="0"/>
                <a:buChar char="•"/>
                <a:defRPr lang="es-ES" sz="1200" kern="1200" dirty="0" smtClean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576000" indent="-144000" algn="l" defTabSz="914400" rtl="0" eaLnBrk="1" latinLnBrk="0" hangingPunct="1">
                <a:lnSpc>
                  <a:spcPct val="100000"/>
                </a:lnSpc>
                <a:spcBef>
                  <a:spcPts val="288"/>
                </a:spcBef>
                <a:buFont typeface="Arial" panose="020B0604020202020204" pitchFamily="34" charset="0"/>
                <a:buChar char="•"/>
                <a:defRPr lang="es-ES" sz="1200" kern="1200" dirty="0" smtClean="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720000" indent="-144000" algn="l" defTabSz="914400" rtl="0" eaLnBrk="1" latinLnBrk="0" hangingPunct="1">
                <a:lnSpc>
                  <a:spcPct val="100000"/>
                </a:lnSpc>
                <a:spcBef>
                  <a:spcPts val="288"/>
                </a:spcBef>
                <a:buFont typeface="Arial" panose="020B0604020202020204" pitchFamily="34" charset="0"/>
                <a:buChar char="•"/>
                <a:defRPr lang="es-ES" sz="1000" kern="1200" dirty="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Clr>
                  <a:srgbClr val="E99BB3"/>
                </a:buClr>
                <a:buNone/>
              </a:pPr>
              <a:r>
                <a:rPr lang="ko-KR" altLang="en-US" sz="1200" b="1" dirty="0">
                  <a:solidFill>
                    <a:schemeClr val="bg1"/>
                  </a:solidFill>
                </a:rPr>
                <a:t>손실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Rectángulo 69">
            <a:hlinkClick r:id="rId4" action="ppaction://hlinksldjump"/>
            <a:extLst>
              <a:ext uri="{FF2B5EF4-FFF2-40B4-BE49-F238E27FC236}">
                <a16:creationId xmlns:a16="http://schemas.microsoft.com/office/drawing/2014/main" id="{FC6FD70C-5381-4F1A-BD4E-EB6D02F209C0}"/>
              </a:ext>
            </a:extLst>
          </p:cNvPr>
          <p:cNvSpPr/>
          <p:nvPr/>
        </p:nvSpPr>
        <p:spPr>
          <a:xfrm>
            <a:off x="321680" y="5560516"/>
            <a:ext cx="422645" cy="34289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178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Rat-In-Electrical-Box.jpg">
            <a:extLst>
              <a:ext uri="{FF2B5EF4-FFF2-40B4-BE49-F238E27FC236}">
                <a16:creationId xmlns:a16="http://schemas.microsoft.com/office/drawing/2014/main" id="{6532B9E6-40D8-530D-8CDD-3F1834C7BBC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032520"/>
            <a:ext cx="3940175" cy="2362200"/>
          </a:xfrm>
          <a:prstGeom prst="rect">
            <a:avLst/>
          </a:prstGeom>
          <a:ln w="25400">
            <a:solidFill>
              <a:srgbClr val="FFFF00"/>
            </a:solidFill>
          </a:ln>
        </p:spPr>
      </p:pic>
      <p:pic>
        <p:nvPicPr>
          <p:cNvPr id="8" name="Content Placeholder 3" descr="Curtain damage.jpg">
            <a:extLst>
              <a:ext uri="{FF2B5EF4-FFF2-40B4-BE49-F238E27FC236}">
                <a16:creationId xmlns:a16="http://schemas.microsoft.com/office/drawing/2014/main" id="{5516E2F4-E833-C82F-F875-25AE2A6CFFA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20394" y="3902322"/>
            <a:ext cx="3901529" cy="2392363"/>
          </a:xfrm>
          <a:prstGeom prst="rect">
            <a:avLst/>
          </a:prstGeom>
          <a:ln w="25400">
            <a:solidFill>
              <a:srgbClr val="FFFF00"/>
            </a:solidFill>
          </a:ln>
        </p:spPr>
      </p:pic>
      <p:pic>
        <p:nvPicPr>
          <p:cNvPr id="9" name="Picture 7" descr="Rat-Damage-Air-Ducts.jpg">
            <a:extLst>
              <a:ext uri="{FF2B5EF4-FFF2-40B4-BE49-F238E27FC236}">
                <a16:creationId xmlns:a16="http://schemas.microsoft.com/office/drawing/2014/main" id="{E44C8A5C-4B96-C32A-3D40-FB0C092503C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2077" y="3933056"/>
            <a:ext cx="4057650" cy="2384127"/>
          </a:xfrm>
          <a:prstGeom prst="rect">
            <a:avLst/>
          </a:prstGeom>
          <a:ln w="25400">
            <a:solidFill>
              <a:srgbClr val="FFFF00"/>
            </a:solidFill>
          </a:ln>
        </p:spPr>
      </p:pic>
      <p:pic>
        <p:nvPicPr>
          <p:cNvPr id="2" name="Picture 6" descr="Z9180183-Mouse_by_spilt_grain-SPL.jpg">
            <a:extLst>
              <a:ext uri="{FF2B5EF4-FFF2-40B4-BE49-F238E27FC236}">
                <a16:creationId xmlns:a16="http://schemas.microsoft.com/office/drawing/2014/main" id="{EFF4A856-B903-31C7-6939-4F39C8621F6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11628" b="17529"/>
          <a:stretch>
            <a:fillRect/>
          </a:stretch>
        </p:blipFill>
        <p:spPr>
          <a:xfrm>
            <a:off x="4684069" y="1016496"/>
            <a:ext cx="4055165" cy="2412504"/>
          </a:xfrm>
          <a:prstGeom prst="rect">
            <a:avLst/>
          </a:prstGeom>
          <a:ln w="254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818924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rupo 154">
            <a:extLst>
              <a:ext uri="{FF2B5EF4-FFF2-40B4-BE49-F238E27FC236}">
                <a16:creationId xmlns:a16="http://schemas.microsoft.com/office/drawing/2014/main" id="{828986E0-6A2F-4783-9F32-AD616D81BE84}"/>
              </a:ext>
            </a:extLst>
          </p:cNvPr>
          <p:cNvGrpSpPr/>
          <p:nvPr/>
        </p:nvGrpSpPr>
        <p:grpSpPr>
          <a:xfrm>
            <a:off x="5608432" y="1989571"/>
            <a:ext cx="3442568" cy="3706226"/>
            <a:chOff x="7503308" y="1509761"/>
            <a:chExt cx="4590091" cy="4941635"/>
          </a:xfrm>
        </p:grpSpPr>
        <p:pic>
          <p:nvPicPr>
            <p:cNvPr id="152" name="Gráfico 151">
              <a:extLst>
                <a:ext uri="{FF2B5EF4-FFF2-40B4-BE49-F238E27FC236}">
                  <a16:creationId xmlns:a16="http://schemas.microsoft.com/office/drawing/2014/main" id="{2793ABF4-D58C-4482-AE6A-4F9BD418A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503308" y="2275449"/>
              <a:ext cx="4590091" cy="4175947"/>
            </a:xfrm>
            <a:prstGeom prst="rect">
              <a:avLst/>
            </a:prstGeom>
          </p:spPr>
        </p:pic>
        <p:sp>
          <p:nvSpPr>
            <p:cNvPr id="21" name="66 Rectángulo">
              <a:extLst>
                <a:ext uri="{FF2B5EF4-FFF2-40B4-BE49-F238E27FC236}">
                  <a16:creationId xmlns:a16="http://schemas.microsoft.com/office/drawing/2014/main" id="{127D9349-10F1-4341-B984-D9E1F1122754}"/>
                </a:ext>
              </a:extLst>
            </p:cNvPr>
            <p:cNvSpPr/>
            <p:nvPr/>
          </p:nvSpPr>
          <p:spPr>
            <a:xfrm>
              <a:off x="8394148" y="1509761"/>
              <a:ext cx="3364598" cy="338555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>
              <a:spAutoFit/>
            </a:bodyPr>
            <a:lstStyle/>
            <a:p>
              <a:r>
                <a:rPr lang="ko-KR" altLang="en-US" sz="105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다음과 같이 높은 번식력을 보여줍니다</a:t>
              </a:r>
              <a:r>
                <a:rPr lang="en-US" altLang="ko-KR" sz="105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.</a:t>
              </a:r>
              <a:endParaRPr lang="en-US" sz="105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50" name="Grupo 149">
              <a:extLst>
                <a:ext uri="{FF2B5EF4-FFF2-40B4-BE49-F238E27FC236}">
                  <a16:creationId xmlns:a16="http://schemas.microsoft.com/office/drawing/2014/main" id="{E56004A6-DEBD-4467-8CD2-BAE4CAD34277}"/>
                </a:ext>
              </a:extLst>
            </p:cNvPr>
            <p:cNvGrpSpPr/>
            <p:nvPr/>
          </p:nvGrpSpPr>
          <p:grpSpPr>
            <a:xfrm>
              <a:off x="9421460" y="1901745"/>
              <a:ext cx="753786" cy="431294"/>
              <a:chOff x="9391987" y="1902999"/>
              <a:chExt cx="753786" cy="431294"/>
            </a:xfrm>
          </p:grpSpPr>
          <p:pic>
            <p:nvPicPr>
              <p:cNvPr id="148" name="Gráfico 147">
                <a:extLst>
                  <a:ext uri="{FF2B5EF4-FFF2-40B4-BE49-F238E27FC236}">
                    <a16:creationId xmlns:a16="http://schemas.microsoft.com/office/drawing/2014/main" id="{6928572C-2D54-4AAF-AD4E-2965496B97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391987" y="1942201"/>
                <a:ext cx="392092" cy="392092"/>
              </a:xfrm>
              <a:prstGeom prst="rect">
                <a:avLst/>
              </a:prstGeom>
            </p:spPr>
          </p:pic>
          <p:pic>
            <p:nvPicPr>
              <p:cNvPr id="149" name="Gráfico 148">
                <a:extLst>
                  <a:ext uri="{FF2B5EF4-FFF2-40B4-BE49-F238E27FC236}">
                    <a16:creationId xmlns:a16="http://schemas.microsoft.com/office/drawing/2014/main" id="{7A1E5299-5897-4E77-9ADF-0E5C39D973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flipH="1">
                <a:off x="9837996" y="1902999"/>
                <a:ext cx="307777" cy="307777"/>
              </a:xfrm>
              <a:prstGeom prst="rect">
                <a:avLst/>
              </a:prstGeom>
            </p:spPr>
          </p:pic>
        </p:grpSp>
        <p:pic>
          <p:nvPicPr>
            <p:cNvPr id="153" name="Imagen 152">
              <a:extLst>
                <a:ext uri="{FF2B5EF4-FFF2-40B4-BE49-F238E27FC236}">
                  <a16:creationId xmlns:a16="http://schemas.microsoft.com/office/drawing/2014/main" id="{A63E2B23-79CE-48EB-BFDA-678D5D868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649759" y="3334242"/>
              <a:ext cx="297188" cy="303579"/>
            </a:xfrm>
            <a:prstGeom prst="rect">
              <a:avLst/>
            </a:prstGeom>
          </p:spPr>
        </p:pic>
        <p:pic>
          <p:nvPicPr>
            <p:cNvPr id="154" name="Imagen 153">
              <a:extLst>
                <a:ext uri="{FF2B5EF4-FFF2-40B4-BE49-F238E27FC236}">
                  <a16:creationId xmlns:a16="http://schemas.microsoft.com/office/drawing/2014/main" id="{97FA5A1E-87E2-4225-9F28-E34F2089B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649759" y="4846157"/>
              <a:ext cx="297188" cy="303579"/>
            </a:xfrm>
            <a:prstGeom prst="rect">
              <a:avLst/>
            </a:prstGeom>
          </p:spPr>
        </p:pic>
      </p:grpSp>
      <p:sp>
        <p:nvSpPr>
          <p:cNvPr id="157" name="Rectángulo 156">
            <a:extLst>
              <a:ext uri="{FF2B5EF4-FFF2-40B4-BE49-F238E27FC236}">
                <a16:creationId xmlns:a16="http://schemas.microsoft.com/office/drawing/2014/main" id="{6CCA9E68-6ED7-493B-9D2D-6E45B75901F7}"/>
              </a:ext>
            </a:extLst>
          </p:cNvPr>
          <p:cNvSpPr/>
          <p:nvPr/>
        </p:nvSpPr>
        <p:spPr>
          <a:xfrm>
            <a:off x="5571548" y="2654790"/>
            <a:ext cx="623732" cy="270637"/>
          </a:xfrm>
          <a:prstGeom prst="rect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</p:spPr>
        <p:txBody>
          <a:bodyPr wrap="none" lIns="270000" tIns="54000" rIns="81000" bIns="54000">
            <a:spAutoFit/>
          </a:bodyPr>
          <a:lstStyle/>
          <a:p>
            <a:pPr>
              <a:spcBef>
                <a:spcPts val="525"/>
              </a:spcBef>
              <a:buClr>
                <a:srgbClr val="E99BB3"/>
              </a:buClr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ko-KR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물</a:t>
            </a:r>
            <a:endParaRPr lang="es-E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42">
            <a:extLst>
              <a:ext uri="{FF2B5EF4-FFF2-40B4-BE49-F238E27FC236}">
                <a16:creationId xmlns:a16="http://schemas.microsoft.com/office/drawing/2014/main" id="{762E1737-A62D-4FCB-A086-CD9A5BAC9D29}"/>
              </a:ext>
            </a:extLst>
          </p:cNvPr>
          <p:cNvSpPr/>
          <p:nvPr/>
        </p:nvSpPr>
        <p:spPr>
          <a:xfrm>
            <a:off x="2770633" y="2900074"/>
            <a:ext cx="2217632" cy="772362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es-ES" sz="1350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9" name="Rectángulo 42">
            <a:extLst>
              <a:ext uri="{FF2B5EF4-FFF2-40B4-BE49-F238E27FC236}">
                <a16:creationId xmlns:a16="http://schemas.microsoft.com/office/drawing/2014/main" id="{3AA2A3BE-1A6E-408B-B4E1-5BB699ECB485}"/>
              </a:ext>
            </a:extLst>
          </p:cNvPr>
          <p:cNvSpPr/>
          <p:nvPr/>
        </p:nvSpPr>
        <p:spPr>
          <a:xfrm>
            <a:off x="483296" y="2900073"/>
            <a:ext cx="2031305" cy="772363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es-ES" sz="1350" kern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A7A2671-A555-4BEE-990F-32E3CAF33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/>
              <a:t>설치류에 의해 발생하는 손실</a:t>
            </a:r>
            <a:endParaRPr lang="es-ES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E6D825A-EB91-4DD2-A900-ABEADE1933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45326" y="1706176"/>
            <a:ext cx="2277287" cy="164227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0DA8414-FCD2-4F79-A174-F17FEA997E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7234" y="1706176"/>
            <a:ext cx="2006879" cy="1694249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07F190FC-3CAD-45B3-8F7D-22F2D6DE8EB3}"/>
              </a:ext>
            </a:extLst>
          </p:cNvPr>
          <p:cNvSpPr/>
          <p:nvPr/>
        </p:nvSpPr>
        <p:spPr>
          <a:xfrm>
            <a:off x="483296" y="3185689"/>
            <a:ext cx="2031304" cy="486747"/>
          </a:xfrm>
          <a:prstGeom prst="rect">
            <a:avLst/>
          </a:prstGeom>
        </p:spPr>
        <p:txBody>
          <a:bodyPr wrap="square" lIns="108000" tIns="81000" rIns="108000" bIns="81000">
            <a:spAutoFit/>
          </a:bodyPr>
          <a:lstStyle/>
          <a:p>
            <a:pPr>
              <a:spcAft>
                <a:spcPts val="900"/>
              </a:spcAft>
            </a:pPr>
            <a:r>
              <a:rPr lang="ko-KR" altLang="en-US" sz="1050" dirty="0">
                <a:latin typeface="Arial" pitchFamily="34" charset="0"/>
                <a:cs typeface="Arial" pitchFamily="34" charset="0"/>
              </a:rPr>
              <a:t>마우스는 매일 체중의 </a:t>
            </a:r>
            <a:r>
              <a:rPr lang="en-US" altLang="ko-KR" sz="1050" dirty="0">
                <a:latin typeface="Arial" pitchFamily="34" charset="0"/>
                <a:cs typeface="Arial" pitchFamily="34" charset="0"/>
              </a:rPr>
              <a:t>15%</a:t>
            </a:r>
            <a:r>
              <a:rPr lang="ko-KR" altLang="en-US" sz="1050" dirty="0">
                <a:latin typeface="Arial" pitchFamily="34" charset="0"/>
                <a:cs typeface="Arial" pitchFamily="34" charset="0"/>
              </a:rPr>
              <a:t>를 먹을 수 있습니다</a:t>
            </a:r>
            <a:r>
              <a:rPr lang="en-US" altLang="ko-KR" sz="1050" dirty="0">
                <a:latin typeface="Arial" pitchFamily="34" charset="0"/>
                <a:cs typeface="Arial" pitchFamily="34" charset="0"/>
              </a:rPr>
              <a:t>.</a:t>
            </a:r>
            <a:endParaRPr lang="en-US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D297733-1A6C-490B-9BC7-EB8EFE86FFDE}"/>
              </a:ext>
            </a:extLst>
          </p:cNvPr>
          <p:cNvSpPr/>
          <p:nvPr/>
        </p:nvSpPr>
        <p:spPr>
          <a:xfrm>
            <a:off x="2770634" y="3185688"/>
            <a:ext cx="2251995" cy="486747"/>
          </a:xfrm>
          <a:prstGeom prst="rect">
            <a:avLst/>
          </a:prstGeom>
        </p:spPr>
        <p:txBody>
          <a:bodyPr wrap="square" lIns="108000" tIns="81000" rIns="108000" bIns="81000">
            <a:spAutoFit/>
          </a:bodyPr>
          <a:lstStyle/>
          <a:p>
            <a:r>
              <a:rPr lang="ko-KR" altLang="en-US" sz="1050" dirty="0">
                <a:latin typeface="Arial" pitchFamily="34" charset="0"/>
                <a:cs typeface="Arial" pitchFamily="34" charset="0"/>
              </a:rPr>
              <a:t>쥐는 매일 약 체중의 </a:t>
            </a:r>
            <a:r>
              <a:rPr lang="en-US" altLang="ko-KR" sz="1050" dirty="0">
                <a:latin typeface="Arial" pitchFamily="34" charset="0"/>
                <a:cs typeface="Arial" pitchFamily="34" charset="0"/>
              </a:rPr>
              <a:t>7%</a:t>
            </a:r>
            <a:r>
              <a:rPr lang="ko-KR" altLang="en-US" sz="1050" dirty="0">
                <a:latin typeface="Arial" pitchFamily="34" charset="0"/>
                <a:cs typeface="Arial" pitchFamily="34" charset="0"/>
              </a:rPr>
              <a:t>를 먹을 수 있습니다</a:t>
            </a:r>
            <a:r>
              <a:rPr lang="en-US" altLang="ko-KR" sz="1050" dirty="0">
                <a:latin typeface="Arial" pitchFamily="34" charset="0"/>
                <a:cs typeface="Arial" pitchFamily="34" charset="0"/>
              </a:rPr>
              <a:t>. </a:t>
            </a:r>
            <a:endParaRPr lang="en-US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C1B6952-E9E8-44C7-B8AF-C17978DC180B}"/>
              </a:ext>
            </a:extLst>
          </p:cNvPr>
          <p:cNvSpPr/>
          <p:nvPr/>
        </p:nvSpPr>
        <p:spPr>
          <a:xfrm>
            <a:off x="483295" y="3815166"/>
            <a:ext cx="4616750" cy="648330"/>
          </a:xfrm>
          <a:prstGeom prst="rect">
            <a:avLst/>
          </a:prstGeom>
        </p:spPr>
        <p:txBody>
          <a:bodyPr wrap="square" lIns="108000" tIns="81000" rIns="108000" bIns="81000">
            <a:spAutoFit/>
          </a:bodyPr>
          <a:lstStyle/>
          <a:p>
            <a:pPr marL="108000" indent="-1080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ko-KR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사료 소비</a:t>
            </a:r>
            <a:endParaRPr lang="en-US" altLang="ko-KR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000" indent="-1080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ko-KR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소변</a:t>
            </a:r>
            <a:r>
              <a:rPr lang="en-US" altLang="ko-KR" sz="10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ko-KR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대변</a:t>
            </a:r>
            <a:r>
              <a:rPr lang="en-US" altLang="ko-KR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o-KR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및 모발로 인해 대량의 사료가 오염됩니다</a:t>
            </a:r>
            <a:r>
              <a:rPr lang="en-US" altLang="ko-KR" sz="10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08000" indent="-1080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ko-KR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농장 구조물 및 전기 설비를 손상시킵니다</a:t>
            </a:r>
            <a:r>
              <a:rPr lang="en-US" altLang="ko-KR" sz="105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F8557E7F-A082-45FB-B136-5D53C5A0A6E4}"/>
              </a:ext>
            </a:extLst>
          </p:cNvPr>
          <p:cNvGrpSpPr/>
          <p:nvPr/>
        </p:nvGrpSpPr>
        <p:grpSpPr>
          <a:xfrm>
            <a:off x="419288" y="4608565"/>
            <a:ext cx="3801811" cy="1016042"/>
            <a:chOff x="3239247" y="5742748"/>
            <a:chExt cx="5069081" cy="1354723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9FA9AF9C-1528-4502-8CFE-00DF3A0CEDD6}"/>
                </a:ext>
              </a:extLst>
            </p:cNvPr>
            <p:cNvSpPr/>
            <p:nvPr/>
          </p:nvSpPr>
          <p:spPr>
            <a:xfrm>
              <a:off x="3364570" y="5821773"/>
              <a:ext cx="4943758" cy="127569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02000" tIns="108000" rIns="108000" bIns="10800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lvl="0"/>
              <a:r>
                <a:rPr lang="ko-KR" altLang="en-US" sz="1200" kern="0" dirty="0">
                  <a:solidFill>
                    <a:sysClr val="windowText" lastClr="000000"/>
                  </a:solidFill>
                </a:rPr>
                <a:t>일부 농장은 설치류를 통제하기 위한 차단방역을 전혀 하지 않으며</a:t>
              </a:r>
              <a:r>
                <a:rPr lang="en-US" altLang="ko-KR" sz="1200" kern="0" dirty="0">
                  <a:solidFill>
                    <a:sysClr val="windowText" lastClr="000000"/>
                  </a:solidFill>
                </a:rPr>
                <a:t>, </a:t>
              </a:r>
              <a:r>
                <a:rPr lang="ko-KR" altLang="en-US" sz="1200" kern="0" dirty="0">
                  <a:solidFill>
                    <a:sysClr val="windowText" lastClr="000000"/>
                  </a:solidFill>
                </a:rPr>
                <a:t>이러한 </a:t>
              </a:r>
              <a:r>
                <a:rPr lang="ko-KR" altLang="en-US" sz="1200" kern="0" dirty="0" err="1">
                  <a:solidFill>
                    <a:sysClr val="windowText" lastClr="000000"/>
                  </a:solidFill>
                </a:rPr>
                <a:t>백터에</a:t>
              </a:r>
              <a:r>
                <a:rPr lang="ko-KR" altLang="en-US" sz="1200" kern="0" dirty="0">
                  <a:solidFill>
                    <a:sysClr val="windowText" lastClr="000000"/>
                  </a:solidFill>
                </a:rPr>
                <a:t> 의해 발생하는 손실을 간과하고 있습니다</a:t>
              </a:r>
              <a:r>
                <a:rPr lang="en-US" altLang="ko-KR" sz="1200" kern="0" dirty="0">
                  <a:solidFill>
                    <a:sysClr val="windowText" lastClr="000000"/>
                  </a:solidFill>
                </a:rPr>
                <a:t>. </a:t>
              </a:r>
              <a:endParaRPr lang="en-US" sz="1200" kern="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CE7ED948-9BCE-48E4-BAF1-AE175077D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239247" y="5742748"/>
              <a:ext cx="843533" cy="843533"/>
            </a:xfrm>
            <a:prstGeom prst="rect">
              <a:avLst/>
            </a:prstGeom>
          </p:spPr>
        </p:pic>
      </p:grpSp>
      <p:sp>
        <p:nvSpPr>
          <p:cNvPr id="18" name="Elipse 17">
            <a:extLst>
              <a:ext uri="{FF2B5EF4-FFF2-40B4-BE49-F238E27FC236}">
                <a16:creationId xmlns:a16="http://schemas.microsoft.com/office/drawing/2014/main" id="{2E205CE2-755E-424D-A032-02C86D240F59}"/>
              </a:ext>
            </a:extLst>
          </p:cNvPr>
          <p:cNvSpPr/>
          <p:nvPr/>
        </p:nvSpPr>
        <p:spPr>
          <a:xfrm>
            <a:off x="1839230" y="2501065"/>
            <a:ext cx="540000" cy="540000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8500ABA2-DCA5-4CEC-835B-8AC24DF1B582}"/>
              </a:ext>
            </a:extLst>
          </p:cNvPr>
          <p:cNvSpPr/>
          <p:nvPr/>
        </p:nvSpPr>
        <p:spPr>
          <a:xfrm>
            <a:off x="3681098" y="2690666"/>
            <a:ext cx="540000" cy="540000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30" name="Gráfico 29">
            <a:extLst>
              <a:ext uri="{FF2B5EF4-FFF2-40B4-BE49-F238E27FC236}">
                <a16:creationId xmlns:a16="http://schemas.microsoft.com/office/drawing/2014/main" id="{A40E2961-3FFF-46B4-BD7A-0DA1D0C07D3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404472" y="2623033"/>
            <a:ext cx="334151" cy="334151"/>
          </a:xfrm>
          <a:prstGeom prst="rect">
            <a:avLst/>
          </a:prstGeom>
        </p:spPr>
      </p:pic>
      <p:sp>
        <p:nvSpPr>
          <p:cNvPr id="156" name="34 Rectángulo">
            <a:extLst>
              <a:ext uri="{FF2B5EF4-FFF2-40B4-BE49-F238E27FC236}">
                <a16:creationId xmlns:a16="http://schemas.microsoft.com/office/drawing/2014/main" id="{D80A0584-EA0D-4EC5-A0A6-332DAA8BAAE8}"/>
              </a:ext>
            </a:extLst>
          </p:cNvPr>
          <p:cNvSpPr/>
          <p:nvPr/>
        </p:nvSpPr>
        <p:spPr>
          <a:xfrm>
            <a:off x="5404472" y="5599738"/>
            <a:ext cx="1727483" cy="486747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  <a:prstDash val="dash"/>
          </a:ln>
        </p:spPr>
        <p:txBody>
          <a:bodyPr wrap="square" lIns="108000" tIns="81000" rIns="108000" bIns="81000">
            <a:spAutoFit/>
          </a:bodyPr>
          <a:lstStyle/>
          <a:p>
            <a:r>
              <a:rPr lang="fr-FR" sz="1050" b="1" dirty="0">
                <a:latin typeface="Arial" pitchFamily="34" charset="0"/>
                <a:cs typeface="Arial" pitchFamily="34" charset="0"/>
              </a:rPr>
              <a:t>1 year = 800 </a:t>
            </a:r>
            <a:r>
              <a:rPr lang="ko-KR" altLang="en-US" sz="1050" b="1" dirty="0">
                <a:latin typeface="Arial" pitchFamily="34" charset="0"/>
                <a:cs typeface="Arial" pitchFamily="34" charset="0"/>
              </a:rPr>
              <a:t>자손</a:t>
            </a:r>
            <a:endParaRPr lang="fr-FR" sz="1050" b="1" dirty="0">
              <a:latin typeface="Arial" pitchFamily="34" charset="0"/>
              <a:cs typeface="Arial" pitchFamily="34" charset="0"/>
            </a:endParaRPr>
          </a:p>
          <a:p>
            <a:r>
              <a:rPr lang="fr-FR" sz="1050" b="1" dirty="0">
                <a:latin typeface="Arial" pitchFamily="34" charset="0"/>
                <a:cs typeface="Arial" pitchFamily="34" charset="0"/>
              </a:rPr>
              <a:t>2 years = 1.000.000 </a:t>
            </a:r>
            <a:r>
              <a:rPr lang="ko-KR" altLang="en-US" sz="1050" b="1" dirty="0">
                <a:latin typeface="Arial" pitchFamily="34" charset="0"/>
                <a:cs typeface="Arial" pitchFamily="34" charset="0"/>
              </a:rPr>
              <a:t>자손</a:t>
            </a:r>
            <a:endParaRPr lang="en-US" sz="105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8" name="Rectángulo 157">
            <a:extLst>
              <a:ext uri="{FF2B5EF4-FFF2-40B4-BE49-F238E27FC236}">
                <a16:creationId xmlns:a16="http://schemas.microsoft.com/office/drawing/2014/main" id="{DBF28B9F-C9D1-476B-8389-315BED0DC45F}"/>
              </a:ext>
            </a:extLst>
          </p:cNvPr>
          <p:cNvSpPr/>
          <p:nvPr/>
        </p:nvSpPr>
        <p:spPr>
          <a:xfrm>
            <a:off x="5571548" y="3045253"/>
            <a:ext cx="758384" cy="270637"/>
          </a:xfrm>
          <a:prstGeom prst="rect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</p:spPr>
        <p:txBody>
          <a:bodyPr wrap="none" lIns="270000" tIns="54000" rIns="81000" bIns="54000">
            <a:spAutoFit/>
          </a:bodyPr>
          <a:lstStyle/>
          <a:p>
            <a:pPr>
              <a:spcBef>
                <a:spcPts val="525"/>
              </a:spcBef>
              <a:buClr>
                <a:srgbClr val="E99BB3"/>
              </a:buClr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ko-KR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사료</a:t>
            </a:r>
            <a:endParaRPr lang="es-E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Rectángulo 159">
            <a:extLst>
              <a:ext uri="{FF2B5EF4-FFF2-40B4-BE49-F238E27FC236}">
                <a16:creationId xmlns:a16="http://schemas.microsoft.com/office/drawing/2014/main" id="{4E13CC1B-5987-4E44-B49A-7AF3F01A3D25}"/>
              </a:ext>
            </a:extLst>
          </p:cNvPr>
          <p:cNvSpPr/>
          <p:nvPr/>
        </p:nvSpPr>
        <p:spPr>
          <a:xfrm>
            <a:off x="5571548" y="3463205"/>
            <a:ext cx="758384" cy="270637"/>
          </a:xfrm>
          <a:prstGeom prst="rect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</p:spPr>
        <p:txBody>
          <a:bodyPr wrap="none" lIns="270000" tIns="54000" rIns="81000" bIns="54000">
            <a:spAutoFit/>
          </a:bodyPr>
          <a:lstStyle/>
          <a:p>
            <a:pPr>
              <a:spcBef>
                <a:spcPts val="525"/>
              </a:spcBef>
              <a:buClr>
                <a:srgbClr val="E99BB3"/>
              </a:buClr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ko-KR" altLang="en-US" sz="1050" dirty="0">
                <a:latin typeface="Arial" panose="020B0604020202020204" pitchFamily="34" charset="0"/>
                <a:cs typeface="Arial" panose="020B0604020202020204" pitchFamily="34" charset="0"/>
              </a:rPr>
              <a:t>계사</a:t>
            </a:r>
            <a:endParaRPr lang="es-E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áfico 23">
            <a:extLst>
              <a:ext uri="{FF2B5EF4-FFF2-40B4-BE49-F238E27FC236}">
                <a16:creationId xmlns:a16="http://schemas.microsoft.com/office/drawing/2014/main" id="{9815E7E6-0993-44D0-B6A8-93E1F7CFA8F5}"/>
              </a:ext>
            </a:extLst>
          </p:cNvPr>
          <p:cNvGrpSpPr/>
          <p:nvPr/>
        </p:nvGrpSpPr>
        <p:grpSpPr>
          <a:xfrm>
            <a:off x="5410771" y="3429833"/>
            <a:ext cx="321553" cy="322182"/>
            <a:chOff x="2400412" y="-1968796"/>
            <a:chExt cx="4867275" cy="4876800"/>
          </a:xfrm>
          <a:solidFill>
            <a:schemeClr val="accent2"/>
          </a:solidFill>
        </p:grpSpPr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8CADEB87-0B5C-49B4-95D8-C4B69C89C676}"/>
                </a:ext>
              </a:extLst>
            </p:cNvPr>
            <p:cNvSpPr/>
            <p:nvPr/>
          </p:nvSpPr>
          <p:spPr>
            <a:xfrm>
              <a:off x="2400412" y="-1968796"/>
              <a:ext cx="4867275" cy="4876800"/>
            </a:xfrm>
            <a:custGeom>
              <a:avLst/>
              <a:gdLst>
                <a:gd name="connsiteX0" fmla="*/ 628081 w 4867275"/>
                <a:gd name="connsiteY0" fmla="*/ 476250 h 4876800"/>
                <a:gd name="connsiteX1" fmla="*/ 628081 w 4867275"/>
                <a:gd name="connsiteY1" fmla="*/ 1713548 h 4876800"/>
                <a:gd name="connsiteX2" fmla="*/ 94681 w 4867275"/>
                <a:gd name="connsiteY2" fmla="*/ 2262188 h 4876800"/>
                <a:gd name="connsiteX3" fmla="*/ 100396 w 4867275"/>
                <a:gd name="connsiteY3" fmla="*/ 2733675 h 4876800"/>
                <a:gd name="connsiteX4" fmla="*/ 571884 w 4867275"/>
                <a:gd name="connsiteY4" fmla="*/ 2727960 h 4876800"/>
                <a:gd name="connsiteX5" fmla="*/ 629034 w 4867275"/>
                <a:gd name="connsiteY5" fmla="*/ 2669858 h 4876800"/>
                <a:gd name="connsiteX6" fmla="*/ 629034 w 4867275"/>
                <a:gd name="connsiteY6" fmla="*/ 3095625 h 4876800"/>
                <a:gd name="connsiteX7" fmla="*/ 724284 w 4867275"/>
                <a:gd name="connsiteY7" fmla="*/ 3190875 h 4876800"/>
                <a:gd name="connsiteX8" fmla="*/ 819534 w 4867275"/>
                <a:gd name="connsiteY8" fmla="*/ 3095625 h 4876800"/>
                <a:gd name="connsiteX9" fmla="*/ 819534 w 4867275"/>
                <a:gd name="connsiteY9" fmla="*/ 2475548 h 4876800"/>
                <a:gd name="connsiteX10" fmla="*/ 2437831 w 4867275"/>
                <a:gd name="connsiteY10" fmla="*/ 820103 h 4876800"/>
                <a:gd name="connsiteX11" fmla="*/ 4057081 w 4867275"/>
                <a:gd name="connsiteY11" fmla="*/ 2475548 h 4876800"/>
                <a:gd name="connsiteX12" fmla="*/ 4057081 w 4867275"/>
                <a:gd name="connsiteY12" fmla="*/ 4305300 h 4876800"/>
                <a:gd name="connsiteX13" fmla="*/ 818581 w 4867275"/>
                <a:gd name="connsiteY13" fmla="*/ 4305300 h 4876800"/>
                <a:gd name="connsiteX14" fmla="*/ 818581 w 4867275"/>
                <a:gd name="connsiteY14" fmla="*/ 3857625 h 4876800"/>
                <a:gd name="connsiteX15" fmla="*/ 723331 w 4867275"/>
                <a:gd name="connsiteY15" fmla="*/ 3762375 h 4876800"/>
                <a:gd name="connsiteX16" fmla="*/ 628081 w 4867275"/>
                <a:gd name="connsiteY16" fmla="*/ 3857625 h 4876800"/>
                <a:gd name="connsiteX17" fmla="*/ 628081 w 4867275"/>
                <a:gd name="connsiteY17" fmla="*/ 4305300 h 4876800"/>
                <a:gd name="connsiteX18" fmla="*/ 532831 w 4867275"/>
                <a:gd name="connsiteY18" fmla="*/ 4305300 h 4876800"/>
                <a:gd name="connsiteX19" fmla="*/ 247081 w 4867275"/>
                <a:gd name="connsiteY19" fmla="*/ 4591050 h 4876800"/>
                <a:gd name="connsiteX20" fmla="*/ 532831 w 4867275"/>
                <a:gd name="connsiteY20" fmla="*/ 4876800 h 4876800"/>
                <a:gd name="connsiteX21" fmla="*/ 4342831 w 4867275"/>
                <a:gd name="connsiteY21" fmla="*/ 4876800 h 4876800"/>
                <a:gd name="connsiteX22" fmla="*/ 4628581 w 4867275"/>
                <a:gd name="connsiteY22" fmla="*/ 4591050 h 4876800"/>
                <a:gd name="connsiteX23" fmla="*/ 4342831 w 4867275"/>
                <a:gd name="connsiteY23" fmla="*/ 4305300 h 4876800"/>
                <a:gd name="connsiteX24" fmla="*/ 4247581 w 4867275"/>
                <a:gd name="connsiteY24" fmla="*/ 4305300 h 4876800"/>
                <a:gd name="connsiteX25" fmla="*/ 4247581 w 4867275"/>
                <a:gd name="connsiteY25" fmla="*/ 2670810 h 4876800"/>
                <a:gd name="connsiteX26" fmla="*/ 4304731 w 4867275"/>
                <a:gd name="connsiteY26" fmla="*/ 2728913 h 4876800"/>
                <a:gd name="connsiteX27" fmla="*/ 4776219 w 4867275"/>
                <a:gd name="connsiteY27" fmla="*/ 2734628 h 4876800"/>
                <a:gd name="connsiteX28" fmla="*/ 4781934 w 4867275"/>
                <a:gd name="connsiteY28" fmla="*/ 2263140 h 4876800"/>
                <a:gd name="connsiteX29" fmla="*/ 2675956 w 4867275"/>
                <a:gd name="connsiteY29" fmla="*/ 97155 h 4876800"/>
                <a:gd name="connsiteX30" fmla="*/ 2437831 w 4867275"/>
                <a:gd name="connsiteY30" fmla="*/ 0 h 4876800"/>
                <a:gd name="connsiteX31" fmla="*/ 2198754 w 4867275"/>
                <a:gd name="connsiteY31" fmla="*/ 98108 h 4876800"/>
                <a:gd name="connsiteX32" fmla="*/ 1390081 w 4867275"/>
                <a:gd name="connsiteY32" fmla="*/ 929640 h 4876800"/>
                <a:gd name="connsiteX33" fmla="*/ 1390081 w 4867275"/>
                <a:gd name="connsiteY33" fmla="*/ 476250 h 4876800"/>
                <a:gd name="connsiteX34" fmla="*/ 1294831 w 4867275"/>
                <a:gd name="connsiteY34" fmla="*/ 381000 h 4876800"/>
                <a:gd name="connsiteX35" fmla="*/ 723331 w 4867275"/>
                <a:gd name="connsiteY35" fmla="*/ 381000 h 4876800"/>
                <a:gd name="connsiteX36" fmla="*/ 628081 w 4867275"/>
                <a:gd name="connsiteY36" fmla="*/ 476250 h 4876800"/>
                <a:gd name="connsiteX37" fmla="*/ 4438081 w 4867275"/>
                <a:gd name="connsiteY37" fmla="*/ 4591050 h 4876800"/>
                <a:gd name="connsiteX38" fmla="*/ 4342831 w 4867275"/>
                <a:gd name="connsiteY38" fmla="*/ 4686300 h 4876800"/>
                <a:gd name="connsiteX39" fmla="*/ 532831 w 4867275"/>
                <a:gd name="connsiteY39" fmla="*/ 4686300 h 4876800"/>
                <a:gd name="connsiteX40" fmla="*/ 437581 w 4867275"/>
                <a:gd name="connsiteY40" fmla="*/ 4591050 h 4876800"/>
                <a:gd name="connsiteX41" fmla="*/ 532831 w 4867275"/>
                <a:gd name="connsiteY41" fmla="*/ 4495800 h 4876800"/>
                <a:gd name="connsiteX42" fmla="*/ 4342831 w 4867275"/>
                <a:gd name="connsiteY42" fmla="*/ 4495800 h 4876800"/>
                <a:gd name="connsiteX43" fmla="*/ 4438081 w 4867275"/>
                <a:gd name="connsiteY43" fmla="*/ 4591050 h 4876800"/>
                <a:gd name="connsiteX44" fmla="*/ 2335914 w 4867275"/>
                <a:gd name="connsiteY44" fmla="*/ 230505 h 4876800"/>
                <a:gd name="connsiteX45" fmla="*/ 2437831 w 4867275"/>
                <a:gd name="connsiteY45" fmla="*/ 190500 h 4876800"/>
                <a:gd name="connsiteX46" fmla="*/ 2539749 w 4867275"/>
                <a:gd name="connsiteY46" fmla="*/ 230505 h 4876800"/>
                <a:gd name="connsiteX47" fmla="*/ 4644774 w 4867275"/>
                <a:gd name="connsiteY47" fmla="*/ 2395538 h 4876800"/>
                <a:gd name="connsiteX48" fmla="*/ 4641916 w 4867275"/>
                <a:gd name="connsiteY48" fmla="*/ 2597468 h 4876800"/>
                <a:gd name="connsiteX49" fmla="*/ 4439987 w 4867275"/>
                <a:gd name="connsiteY49" fmla="*/ 2594610 h 4876800"/>
                <a:gd name="connsiteX50" fmla="*/ 2505459 w 4867275"/>
                <a:gd name="connsiteY50" fmla="*/ 617220 h 4876800"/>
                <a:gd name="connsiteX51" fmla="*/ 2437831 w 4867275"/>
                <a:gd name="connsiteY51" fmla="*/ 588645 h 4876800"/>
                <a:gd name="connsiteX52" fmla="*/ 2370204 w 4867275"/>
                <a:gd name="connsiteY52" fmla="*/ 617220 h 4876800"/>
                <a:gd name="connsiteX53" fmla="*/ 434724 w 4867275"/>
                <a:gd name="connsiteY53" fmla="*/ 2595563 h 4876800"/>
                <a:gd name="connsiteX54" fmla="*/ 232794 w 4867275"/>
                <a:gd name="connsiteY54" fmla="*/ 2598420 h 4876800"/>
                <a:gd name="connsiteX55" fmla="*/ 230889 w 4867275"/>
                <a:gd name="connsiteY55" fmla="*/ 2396490 h 4876800"/>
                <a:gd name="connsiteX56" fmla="*/ 2335914 w 4867275"/>
                <a:gd name="connsiteY56" fmla="*/ 230505 h 4876800"/>
                <a:gd name="connsiteX57" fmla="*/ 1199581 w 4867275"/>
                <a:gd name="connsiteY57" fmla="*/ 571500 h 4876800"/>
                <a:gd name="connsiteX58" fmla="*/ 1199581 w 4867275"/>
                <a:gd name="connsiteY58" fmla="*/ 1125855 h 4876800"/>
                <a:gd name="connsiteX59" fmla="*/ 818581 w 4867275"/>
                <a:gd name="connsiteY59" fmla="*/ 1517333 h 4876800"/>
                <a:gd name="connsiteX60" fmla="*/ 818581 w 4867275"/>
                <a:gd name="connsiteY60" fmla="*/ 571500 h 4876800"/>
                <a:gd name="connsiteX61" fmla="*/ 1199581 w 4867275"/>
                <a:gd name="connsiteY61" fmla="*/ 571500 h 487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4867275" h="4876800">
                  <a:moveTo>
                    <a:pt x="628081" y="476250"/>
                  </a:moveTo>
                  <a:lnTo>
                    <a:pt x="628081" y="1713548"/>
                  </a:lnTo>
                  <a:lnTo>
                    <a:pt x="94681" y="2262188"/>
                  </a:lnTo>
                  <a:cubicBezTo>
                    <a:pt x="-33906" y="2393633"/>
                    <a:pt x="-31049" y="2605088"/>
                    <a:pt x="100396" y="2733675"/>
                  </a:cubicBezTo>
                  <a:cubicBezTo>
                    <a:pt x="231841" y="2862263"/>
                    <a:pt x="443296" y="2860358"/>
                    <a:pt x="571884" y="2727960"/>
                  </a:cubicBezTo>
                  <a:lnTo>
                    <a:pt x="629034" y="2669858"/>
                  </a:lnTo>
                  <a:lnTo>
                    <a:pt x="629034" y="3095625"/>
                  </a:lnTo>
                  <a:cubicBezTo>
                    <a:pt x="629034" y="3148013"/>
                    <a:pt x="671896" y="3190875"/>
                    <a:pt x="724284" y="3190875"/>
                  </a:cubicBezTo>
                  <a:cubicBezTo>
                    <a:pt x="776671" y="3190875"/>
                    <a:pt x="819534" y="3148013"/>
                    <a:pt x="819534" y="3095625"/>
                  </a:cubicBezTo>
                  <a:lnTo>
                    <a:pt x="819534" y="2475548"/>
                  </a:lnTo>
                  <a:lnTo>
                    <a:pt x="2437831" y="820103"/>
                  </a:lnTo>
                  <a:lnTo>
                    <a:pt x="4057081" y="2475548"/>
                  </a:lnTo>
                  <a:lnTo>
                    <a:pt x="4057081" y="4305300"/>
                  </a:lnTo>
                  <a:lnTo>
                    <a:pt x="818581" y="4305300"/>
                  </a:lnTo>
                  <a:lnTo>
                    <a:pt x="818581" y="3857625"/>
                  </a:lnTo>
                  <a:cubicBezTo>
                    <a:pt x="818581" y="3805238"/>
                    <a:pt x="775719" y="3762375"/>
                    <a:pt x="723331" y="3762375"/>
                  </a:cubicBezTo>
                  <a:cubicBezTo>
                    <a:pt x="670944" y="3762375"/>
                    <a:pt x="628081" y="3805238"/>
                    <a:pt x="628081" y="3857625"/>
                  </a:cubicBezTo>
                  <a:lnTo>
                    <a:pt x="628081" y="4305300"/>
                  </a:lnTo>
                  <a:lnTo>
                    <a:pt x="532831" y="4305300"/>
                  </a:lnTo>
                  <a:cubicBezTo>
                    <a:pt x="374716" y="4305300"/>
                    <a:pt x="247081" y="4432935"/>
                    <a:pt x="247081" y="4591050"/>
                  </a:cubicBezTo>
                  <a:cubicBezTo>
                    <a:pt x="247081" y="4748213"/>
                    <a:pt x="375669" y="4876800"/>
                    <a:pt x="532831" y="4876800"/>
                  </a:cubicBezTo>
                  <a:lnTo>
                    <a:pt x="4342831" y="4876800"/>
                  </a:lnTo>
                  <a:cubicBezTo>
                    <a:pt x="4500946" y="4876800"/>
                    <a:pt x="4628581" y="4749165"/>
                    <a:pt x="4628581" y="4591050"/>
                  </a:cubicBezTo>
                  <a:cubicBezTo>
                    <a:pt x="4628581" y="4433888"/>
                    <a:pt x="4499994" y="4305300"/>
                    <a:pt x="4342831" y="4305300"/>
                  </a:cubicBezTo>
                  <a:lnTo>
                    <a:pt x="4247581" y="4305300"/>
                  </a:lnTo>
                  <a:lnTo>
                    <a:pt x="4247581" y="2670810"/>
                  </a:lnTo>
                  <a:lnTo>
                    <a:pt x="4304731" y="2728913"/>
                  </a:lnTo>
                  <a:cubicBezTo>
                    <a:pt x="4434271" y="2861310"/>
                    <a:pt x="4645726" y="2862263"/>
                    <a:pt x="4776219" y="2734628"/>
                  </a:cubicBezTo>
                  <a:cubicBezTo>
                    <a:pt x="4907664" y="2606040"/>
                    <a:pt x="4910521" y="2394585"/>
                    <a:pt x="4781934" y="2263140"/>
                  </a:cubicBezTo>
                  <a:lnTo>
                    <a:pt x="2675956" y="97155"/>
                  </a:lnTo>
                  <a:cubicBezTo>
                    <a:pt x="2615949" y="35243"/>
                    <a:pt x="2528319" y="0"/>
                    <a:pt x="2437831" y="0"/>
                  </a:cubicBezTo>
                  <a:cubicBezTo>
                    <a:pt x="2347344" y="0"/>
                    <a:pt x="2259714" y="35243"/>
                    <a:pt x="2198754" y="98108"/>
                  </a:cubicBezTo>
                  <a:lnTo>
                    <a:pt x="1390081" y="929640"/>
                  </a:lnTo>
                  <a:lnTo>
                    <a:pt x="1390081" y="476250"/>
                  </a:lnTo>
                  <a:cubicBezTo>
                    <a:pt x="1390081" y="423863"/>
                    <a:pt x="1347219" y="381000"/>
                    <a:pt x="1294831" y="381000"/>
                  </a:cubicBezTo>
                  <a:lnTo>
                    <a:pt x="723331" y="381000"/>
                  </a:lnTo>
                  <a:cubicBezTo>
                    <a:pt x="670944" y="381000"/>
                    <a:pt x="628081" y="423863"/>
                    <a:pt x="628081" y="476250"/>
                  </a:cubicBezTo>
                  <a:close/>
                  <a:moveTo>
                    <a:pt x="4438081" y="4591050"/>
                  </a:moveTo>
                  <a:cubicBezTo>
                    <a:pt x="4438081" y="4643438"/>
                    <a:pt x="4395219" y="4686300"/>
                    <a:pt x="4342831" y="4686300"/>
                  </a:cubicBezTo>
                  <a:lnTo>
                    <a:pt x="532831" y="4686300"/>
                  </a:lnTo>
                  <a:cubicBezTo>
                    <a:pt x="480444" y="4686300"/>
                    <a:pt x="437581" y="4643438"/>
                    <a:pt x="437581" y="4591050"/>
                  </a:cubicBezTo>
                  <a:cubicBezTo>
                    <a:pt x="437581" y="4538663"/>
                    <a:pt x="480444" y="4495800"/>
                    <a:pt x="532831" y="4495800"/>
                  </a:cubicBezTo>
                  <a:lnTo>
                    <a:pt x="4342831" y="4495800"/>
                  </a:lnTo>
                  <a:cubicBezTo>
                    <a:pt x="4395219" y="4495800"/>
                    <a:pt x="4438081" y="4538663"/>
                    <a:pt x="4438081" y="4591050"/>
                  </a:cubicBezTo>
                  <a:close/>
                  <a:moveTo>
                    <a:pt x="2335914" y="230505"/>
                  </a:moveTo>
                  <a:cubicBezTo>
                    <a:pt x="2360679" y="204788"/>
                    <a:pt x="2397826" y="190500"/>
                    <a:pt x="2437831" y="190500"/>
                  </a:cubicBezTo>
                  <a:cubicBezTo>
                    <a:pt x="2477836" y="190500"/>
                    <a:pt x="2514984" y="204788"/>
                    <a:pt x="2539749" y="230505"/>
                  </a:cubicBezTo>
                  <a:lnTo>
                    <a:pt x="4644774" y="2395538"/>
                  </a:lnTo>
                  <a:cubicBezTo>
                    <a:pt x="4700019" y="2451735"/>
                    <a:pt x="4699066" y="2542223"/>
                    <a:pt x="4641916" y="2597468"/>
                  </a:cubicBezTo>
                  <a:cubicBezTo>
                    <a:pt x="4585719" y="2652713"/>
                    <a:pt x="4495231" y="2651760"/>
                    <a:pt x="4439987" y="2594610"/>
                  </a:cubicBezTo>
                  <a:lnTo>
                    <a:pt x="2505459" y="617220"/>
                  </a:lnTo>
                  <a:cubicBezTo>
                    <a:pt x="2487361" y="599123"/>
                    <a:pt x="2462596" y="588645"/>
                    <a:pt x="2437831" y="588645"/>
                  </a:cubicBezTo>
                  <a:cubicBezTo>
                    <a:pt x="2413066" y="588645"/>
                    <a:pt x="2387349" y="599123"/>
                    <a:pt x="2370204" y="617220"/>
                  </a:cubicBezTo>
                  <a:lnTo>
                    <a:pt x="434724" y="2595563"/>
                  </a:lnTo>
                  <a:cubicBezTo>
                    <a:pt x="378526" y="2652713"/>
                    <a:pt x="288039" y="2652713"/>
                    <a:pt x="232794" y="2598420"/>
                  </a:cubicBezTo>
                  <a:cubicBezTo>
                    <a:pt x="176596" y="2543175"/>
                    <a:pt x="175644" y="2452688"/>
                    <a:pt x="230889" y="2396490"/>
                  </a:cubicBezTo>
                  <a:cubicBezTo>
                    <a:pt x="267084" y="2358390"/>
                    <a:pt x="2305434" y="261938"/>
                    <a:pt x="2335914" y="230505"/>
                  </a:cubicBezTo>
                  <a:close/>
                  <a:moveTo>
                    <a:pt x="1199581" y="571500"/>
                  </a:moveTo>
                  <a:lnTo>
                    <a:pt x="1199581" y="1125855"/>
                  </a:lnTo>
                  <a:lnTo>
                    <a:pt x="818581" y="1517333"/>
                  </a:lnTo>
                  <a:lnTo>
                    <a:pt x="818581" y="571500"/>
                  </a:lnTo>
                  <a:lnTo>
                    <a:pt x="1199581" y="5715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sz="1350"/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49869708-57A3-4AD0-A8EF-BFAB4D6C7D07}"/>
                </a:ext>
              </a:extLst>
            </p:cNvPr>
            <p:cNvSpPr/>
            <p:nvPr/>
          </p:nvSpPr>
          <p:spPr>
            <a:xfrm>
              <a:off x="3028493" y="1412579"/>
              <a:ext cx="190500" cy="190500"/>
            </a:xfrm>
            <a:custGeom>
              <a:avLst/>
              <a:gdLst>
                <a:gd name="connsiteX0" fmla="*/ 95250 w 190500"/>
                <a:gd name="connsiteY0" fmla="*/ 190500 h 190500"/>
                <a:gd name="connsiteX1" fmla="*/ 190500 w 190500"/>
                <a:gd name="connsiteY1" fmla="*/ 95250 h 190500"/>
                <a:gd name="connsiteX2" fmla="*/ 95250 w 190500"/>
                <a:gd name="connsiteY2" fmla="*/ 0 h 190500"/>
                <a:gd name="connsiteX3" fmla="*/ 0 w 190500"/>
                <a:gd name="connsiteY3" fmla="*/ 95250 h 190500"/>
                <a:gd name="connsiteX4" fmla="*/ 95250 w 190500"/>
                <a:gd name="connsiteY4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95250" y="190500"/>
                  </a:moveTo>
                  <a:cubicBezTo>
                    <a:pt x="147638" y="190500"/>
                    <a:pt x="190500" y="147638"/>
                    <a:pt x="190500" y="95250"/>
                  </a:cubicBezTo>
                  <a:cubicBezTo>
                    <a:pt x="190500" y="42863"/>
                    <a:pt x="147638" y="0"/>
                    <a:pt x="95250" y="0"/>
                  </a:cubicBezTo>
                  <a:cubicBezTo>
                    <a:pt x="42863" y="0"/>
                    <a:pt x="0" y="42863"/>
                    <a:pt x="0" y="95250"/>
                  </a:cubicBezTo>
                  <a:cubicBezTo>
                    <a:pt x="0" y="147638"/>
                    <a:pt x="42863" y="190500"/>
                    <a:pt x="95250" y="1905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ES" sz="1350"/>
            </a:p>
          </p:txBody>
        </p:sp>
      </p:grpSp>
      <p:pic>
        <p:nvPicPr>
          <p:cNvPr id="31" name="Gráfico 30">
            <a:extLst>
              <a:ext uri="{FF2B5EF4-FFF2-40B4-BE49-F238E27FC236}">
                <a16:creationId xmlns:a16="http://schemas.microsoft.com/office/drawing/2014/main" id="{2689A2EF-3150-46D7-A0D0-DDD3C56BD76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410771" y="3022072"/>
            <a:ext cx="321553" cy="321553"/>
          </a:xfrm>
          <a:prstGeom prst="rect">
            <a:avLst/>
          </a:prstGeom>
        </p:spPr>
      </p:pic>
      <p:sp>
        <p:nvSpPr>
          <p:cNvPr id="33" name="Rectángulo 69">
            <a:hlinkClick r:id="rId16" action="ppaction://hlinksldjump"/>
            <a:extLst>
              <a:ext uri="{FF2B5EF4-FFF2-40B4-BE49-F238E27FC236}">
                <a16:creationId xmlns:a16="http://schemas.microsoft.com/office/drawing/2014/main" id="{FC6FD70C-5381-4F1A-BD4E-EB6D02F209C0}"/>
              </a:ext>
            </a:extLst>
          </p:cNvPr>
          <p:cNvSpPr/>
          <p:nvPr/>
        </p:nvSpPr>
        <p:spPr>
          <a:xfrm>
            <a:off x="321680" y="5560516"/>
            <a:ext cx="422645" cy="34289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156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발표 테마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e1f8af86-ee95-4718-bd0d-375b37366c83}" enabled="0" method="" siteId="{e1f8af86-ee95-4718-bd0d-375b37366c8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1937</TotalTime>
  <Words>1273</Words>
  <Application>Microsoft Office PowerPoint</Application>
  <PresentationFormat>화면 슬라이드 쇼(4:3)</PresentationFormat>
  <Paragraphs>211</Paragraphs>
  <Slides>30</Slides>
  <Notes>6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30</vt:i4>
      </vt:variant>
    </vt:vector>
  </HeadingPairs>
  <TitlesOfParts>
    <vt:vector size="41" baseType="lpstr">
      <vt:lpstr>-apple-system</vt:lpstr>
      <vt:lpstr>LG Smart UI Regular</vt:lpstr>
      <vt:lpstr>Noto Sans KR Medium</vt:lpstr>
      <vt:lpstr>Noto Sans KR SemiBold</vt:lpstr>
      <vt:lpstr>나눔고딕</vt:lpstr>
      <vt:lpstr>나눔스퀘어 ExtraBold</vt:lpstr>
      <vt:lpstr>Arial</vt:lpstr>
      <vt:lpstr>Baskerville Old Face</vt:lpstr>
      <vt:lpstr>Wingdings</vt:lpstr>
      <vt:lpstr>맑은 고딕</vt:lpstr>
      <vt:lpstr>발표 테마 1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구서관리를 왜 할까요?</vt:lpstr>
      <vt:lpstr>PowerPoint 프레젠테이션</vt:lpstr>
      <vt:lpstr>설치류에 의해 발생하는 손실</vt:lpstr>
      <vt:lpstr>설치류에 의해 발생하는 손실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5mm 이상 두툼하게...</vt:lpstr>
      <vt:lpstr>탈색란의 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가금 임상 발표회 (Case Report)</dc:title>
  <dc:creator>이창민</dc:creator>
  <cp:lastModifiedBy>Taesik Kim</cp:lastModifiedBy>
  <cp:revision>115</cp:revision>
  <dcterms:created xsi:type="dcterms:W3CDTF">2012-05-09T14:49:09Z</dcterms:created>
  <dcterms:modified xsi:type="dcterms:W3CDTF">2025-05-15T06:16:08Z</dcterms:modified>
</cp:coreProperties>
</file>